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56" r:id="rId3"/>
    <p:sldId id="2147469845" r:id="rId4"/>
    <p:sldId id="2147469852" r:id="rId5"/>
    <p:sldId id="2147469847" r:id="rId6"/>
    <p:sldId id="257" r:id="rId7"/>
    <p:sldId id="2147469848" r:id="rId8"/>
    <p:sldId id="2147469849" r:id="rId9"/>
    <p:sldId id="214746985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0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7CB9B-6D19-4737-8681-0F91C111E43B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E8FA94-894E-446E-8BD7-23713F621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52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03668-4894-CD95-95AC-90E049996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D7844-92FB-EDBD-3ACD-91B49BDACF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698750" y="971550"/>
            <a:ext cx="4660900" cy="262255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A145C3-EE47-FD6B-FC28-04BEFF4171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9FCFF-C0CE-3803-B001-165005034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B19139-3A03-43EF-9A91-9CC391F7E3A5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132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20E4-6491-4151-6565-788894BA78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0C0134-B626-A1FE-D928-73CC392281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B518A8-A064-1C17-1534-00DECE6C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3F0F77-909B-C54C-1725-210D383EF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F34AD-FE04-FD3F-E960-12F546DBD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02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2AAD6-AC45-C156-B8A6-9B6CDD7BA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3EF511-EEFC-4C87-B500-730B3E0C1B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4AED7E-BE52-72D5-2055-BB2288D3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31522-D6FD-3B82-3B9A-F6B001A67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C9C0B-1CE0-407F-058D-B45E72E8B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612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D8CD1-7356-C127-9921-61A0262C0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7F28EA-550C-6649-AC38-5A55ED3FA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B9AB0-DA24-D2BA-2C47-EFA89026D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11262-DE24-877F-77AA-2856BA3B3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91F2FA-7638-6465-7C04-7644ECC78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176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A2A94-C555-77A8-C9B1-1E6B755D9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E95F4-3D9E-FE88-E970-02BF28E1D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2F2D68-F3D0-52F9-948B-521159F67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819132-8A35-A449-B5EC-990ED1DEA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172F4-1197-1850-44B6-B529EFC65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812C4-DF74-8113-8E57-F8F6490F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947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2CC2-60B6-E83F-E683-AF43AD7A7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B6ECB1-AE53-7B2B-BEE3-B2348FE34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7958F5-8C06-7BF8-4705-9810CB8E4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56CDE3-0430-BD48-ABD6-B249D0A03C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EC7D9D-F3C4-F0B3-A594-6ADB257F05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30FA31-2D92-F634-7D51-D7B41BE80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A402B5-D84C-5FA5-82B5-4B18B618F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F23144-0D99-5FA5-CBC9-DBC4BD96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99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DCF48-D214-F36A-C2F4-7BA0E5E67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2782E9-72CF-8E83-0D10-8198DF34B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0B4066-CAA5-06AE-DF49-2CA59747F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E55E1-7C0A-D8DE-24F2-D7350B6B9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245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009379-FCDB-F3EE-39FE-01A798FB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D0DF01-FE4A-10B5-C168-63A19017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C2B6DC-9D17-4DA6-0BCA-F1A838D53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630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7E53E-A188-F5DB-ABAC-513300FCD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55A7E-6E89-87A8-07BB-5471BA695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48EE3-7955-BA40-DBCA-E9C6A2865B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0CEBE-A183-E1A4-2622-B9570FE4D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C0AC8E-32B7-B2A4-C310-030C77FAC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7FBC4-A638-3205-6A48-20ED09434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528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74758-0A61-75E6-28B8-D829DED61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6A070-1D64-4739-6572-1D4F9F3390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E5405-D23F-F2C2-D57D-DA3CF4B682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00F0D-2488-CDDE-4B55-26DED3F44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B8B7C6-A987-BF8E-5681-D3F91C5C0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AE708D-1FF2-7783-5AD5-65116C7E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26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1989E-4357-9705-884B-A2FDFE580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F7993A-B56B-EDB7-1194-6B6C41EB9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A50DC-C977-9A3B-744A-BA8841392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8344F-61E0-BC2B-8CA4-A3F71BF86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D71EB-74D6-2D70-31D1-F34AD0995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15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F84B46-0CB1-9F56-C650-DA5989EB22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48BA7D-0BE0-0EE1-2E75-173A319D61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6331C-FCB3-C902-DD1D-89F3E1584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317A6-1F90-ADE4-8F17-77B986741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86391-F7FB-0FFE-1CE8-0941BC372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543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4D001AA-3090-C545-88D0-29E16D60577F}"/>
              </a:ext>
            </a:extLst>
          </p:cNvPr>
          <p:cNvSpPr/>
          <p:nvPr userDrawn="1"/>
        </p:nvSpPr>
        <p:spPr>
          <a:xfrm>
            <a:off x="1500551" y="1805354"/>
            <a:ext cx="5334000" cy="3411415"/>
          </a:xfrm>
          <a:prstGeom prst="rect">
            <a:avLst/>
          </a:prstGeom>
          <a:solidFill>
            <a:srgbClr val="FCE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948367-24E7-2A43-9F6C-24EFD86CF9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184321"/>
            <a:ext cx="5638800" cy="2387600"/>
          </a:xfrm>
        </p:spPr>
        <p:txBody>
          <a:bodyPr anchor="t" anchorCtr="0">
            <a:normAutofit/>
          </a:bodyPr>
          <a:lstStyle>
            <a:lvl1pPr algn="l">
              <a:defRPr sz="54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75E87-C756-C549-BED8-97A08C785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4126" y="4192954"/>
            <a:ext cx="5653873" cy="106484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602E62E-B462-DF4F-81E6-842D0F83C3E6}"/>
              </a:ext>
            </a:extLst>
          </p:cNvPr>
          <p:cNvSpPr txBox="1">
            <a:spLocks/>
          </p:cNvSpPr>
          <p:nvPr userDrawn="1"/>
        </p:nvSpPr>
        <p:spPr>
          <a:xfrm>
            <a:off x="381000" y="6356350"/>
            <a:ext cx="5083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DFEC63E-6F56-794D-8B6B-8C1A85D822D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AE2C12-0CE4-1724-DC4E-CDC26AEC8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54360" y="787286"/>
            <a:ext cx="2474016" cy="101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572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1BA3AF8-76DD-F27A-7C46-B545C5123A64}"/>
              </a:ext>
            </a:extLst>
          </p:cNvPr>
          <p:cNvSpPr/>
          <p:nvPr userDrawn="1"/>
        </p:nvSpPr>
        <p:spPr>
          <a:xfrm>
            <a:off x="1" y="6492875"/>
            <a:ext cx="38100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69F28A-075A-E547-94A4-D2C16A451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19406"/>
            <a:ext cx="9516626" cy="6121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1108B-16D2-BA4B-9033-02CCB5EB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825625"/>
            <a:ext cx="11531252" cy="4351338"/>
          </a:xfrm>
        </p:spPr>
        <p:txBody>
          <a:bodyPr/>
          <a:lstStyle>
            <a:lvl1pPr>
              <a:defRPr sz="1800" baseline="0"/>
            </a:lvl1pPr>
            <a:lvl2pPr>
              <a:defRPr sz="1800" baseline="0"/>
            </a:lvl2pPr>
            <a:lvl3pPr>
              <a:defRPr sz="1600" baseline="0"/>
            </a:lvl3pPr>
            <a:lvl4pPr>
              <a:defRPr sz="1600" baseline="0"/>
            </a:lvl4pPr>
            <a:lvl5pPr>
              <a:defRPr sz="16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5E6B6-D9AB-B440-87A3-E631E141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81676"/>
            <a:ext cx="381000" cy="365125"/>
          </a:xfrm>
        </p:spPr>
        <p:txBody>
          <a:bodyPr/>
          <a:lstStyle>
            <a:lvl1pPr algn="ctr">
              <a:defRPr sz="1000" b="0">
                <a:solidFill>
                  <a:schemeClr val="bg1"/>
                </a:solidFill>
              </a:defRPr>
            </a:lvl1pPr>
          </a:lstStyle>
          <a:p>
            <a:fld id="{ADFEC63E-6F56-794D-8B6B-8C1A85D822D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5982C6-0051-F9E0-046D-2BA4DBF77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6924" y="378876"/>
            <a:ext cx="1395328" cy="4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1270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BE2FB71-88F6-4240-AF19-2E18F9548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19406"/>
            <a:ext cx="9456336" cy="6121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E586EB-0959-39EC-B9A1-CAAA3CDCDE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6924" y="378876"/>
            <a:ext cx="1395328" cy="42745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78AB6DD-0FFC-198A-8F4B-4A6DDECD73A8}"/>
              </a:ext>
            </a:extLst>
          </p:cNvPr>
          <p:cNvSpPr/>
          <p:nvPr userDrawn="1"/>
        </p:nvSpPr>
        <p:spPr>
          <a:xfrm>
            <a:off x="1" y="6492875"/>
            <a:ext cx="38100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98FC7E0-C543-7626-C9A3-819AC6193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81676"/>
            <a:ext cx="381000" cy="365125"/>
          </a:xfrm>
        </p:spPr>
        <p:txBody>
          <a:bodyPr/>
          <a:lstStyle>
            <a:lvl1pPr algn="ctr">
              <a:defRPr sz="1000" b="0">
                <a:solidFill>
                  <a:schemeClr val="bg1"/>
                </a:solidFill>
              </a:defRPr>
            </a:lvl1pPr>
          </a:lstStyle>
          <a:p>
            <a:fld id="{ADFEC63E-6F56-794D-8B6B-8C1A85D822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554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33214E-6D76-D970-B064-C5312F6124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6924" y="378876"/>
            <a:ext cx="1395328" cy="4274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B4052C7-F090-1212-24F5-FF2F0B235E35}"/>
              </a:ext>
            </a:extLst>
          </p:cNvPr>
          <p:cNvSpPr/>
          <p:nvPr userDrawn="1"/>
        </p:nvSpPr>
        <p:spPr>
          <a:xfrm>
            <a:off x="1" y="6492875"/>
            <a:ext cx="381000" cy="3651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88EA21B-FF89-C2B4-8A93-BA2A9B24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81676"/>
            <a:ext cx="381000" cy="365125"/>
          </a:xfrm>
        </p:spPr>
        <p:txBody>
          <a:bodyPr/>
          <a:lstStyle>
            <a:lvl1pPr algn="ctr">
              <a:defRPr sz="1000" b="0">
                <a:solidFill>
                  <a:schemeClr val="bg1"/>
                </a:solidFill>
              </a:defRPr>
            </a:lvl1pPr>
          </a:lstStyle>
          <a:p>
            <a:fld id="{ADFEC63E-6F56-794D-8B6B-8C1A85D822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467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BFA6D7-1603-6A4A-9707-760EEF2A16CE}"/>
              </a:ext>
            </a:extLst>
          </p:cNvPr>
          <p:cNvSpPr/>
          <p:nvPr userDrawn="1"/>
        </p:nvSpPr>
        <p:spPr>
          <a:xfrm>
            <a:off x="1283194" y="1674816"/>
            <a:ext cx="4885258" cy="3124417"/>
          </a:xfrm>
          <a:prstGeom prst="rect">
            <a:avLst/>
          </a:prstGeom>
          <a:solidFill>
            <a:srgbClr val="FCE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4B6B15-2A6C-5A42-A6EB-40CDCA0DC9EF}"/>
              </a:ext>
            </a:extLst>
          </p:cNvPr>
          <p:cNvSpPr/>
          <p:nvPr userDrawn="1"/>
        </p:nvSpPr>
        <p:spPr>
          <a:xfrm>
            <a:off x="507843" y="1160138"/>
            <a:ext cx="1092573" cy="870039"/>
          </a:xfrm>
          <a:prstGeom prst="rect">
            <a:avLst/>
          </a:prstGeom>
          <a:solidFill>
            <a:srgbClr val="F0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920B02-D88C-AC4E-8527-F5B0CC4124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0416" y="2547337"/>
            <a:ext cx="3794090" cy="612139"/>
          </a:xfrm>
        </p:spPr>
        <p:txBody>
          <a:bodyPr>
            <a:noAutofit/>
          </a:bodyPr>
          <a:lstStyle>
            <a:lvl1pPr>
              <a:defRPr sz="5400" b="0" i="1"/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791E27B-047B-03F3-6FBE-9A57A553B4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16924" y="378876"/>
            <a:ext cx="1395328" cy="4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34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B466BC-CB08-1CF9-91B8-3EBC92310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FB81-B0F1-DC20-3D39-6034508AED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4C4FF9-1ED3-FF0F-97AC-8CCDFA2A7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EC0626-34B4-4AEA-B6FB-A41DD57D057A}" type="datetimeFigureOut">
              <a:rPr lang="en-US" smtClean="0"/>
              <a:t>4/29/2026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44AF-5A28-4DDA-7781-7B7D90CDD2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9E6A8-C271-85F3-10AC-1712FC126F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BEA674-842D-4402-88B9-11833E3B95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867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1580C0-A336-DF45-AFFF-1B1FB2331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9406"/>
            <a:ext cx="8602980" cy="6121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CC98F-D9F9-9C42-887C-21989C088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BB99-FA33-9340-ABAC-13846FFB5C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D7F003-B15B-0B4F-A00A-E507DB759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EC63E-6F56-794D-8B6B-8C1A85D82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73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rgbClr val="A6192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hyperlink" Target="mailto:bsmith@justrite.com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eg"/><Relationship Id="rId12" Type="http://schemas.openxmlformats.org/officeDocument/2006/relationships/image" Target="../media/image10.png"/><Relationship Id="rId17" Type="http://schemas.openxmlformats.org/officeDocument/2006/relationships/hyperlink" Target="mailto:ekent@accuformnmc.com" TargetMode="External"/><Relationship Id="rId2" Type="http://schemas.openxmlformats.org/officeDocument/2006/relationships/slideLayout" Target="../slideLayouts/slideLayout13.xml"/><Relationship Id="rId16" Type="http://schemas.openxmlformats.org/officeDocument/2006/relationships/hyperlink" Target="mailto:dnazaire@justrite.com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hyperlink" Target="mailto:Mmcgill@justrite.com" TargetMode="External"/><Relationship Id="rId15" Type="http://schemas.openxmlformats.org/officeDocument/2006/relationships/hyperlink" Target="mailto:jnowakowski@notrax.com" TargetMode="External"/><Relationship Id="rId10" Type="http://schemas.openxmlformats.org/officeDocument/2006/relationships/image" Target="../media/image8.png"/><Relationship Id="rId4" Type="http://schemas.openxmlformats.org/officeDocument/2006/relationships/image" Target="../media/image3.png"/><Relationship Id="rId9" Type="http://schemas.openxmlformats.org/officeDocument/2006/relationships/image" Target="../media/image7.emf"/><Relationship Id="rId14" Type="http://schemas.openxmlformats.org/officeDocument/2006/relationships/hyperlink" Target="mailto:sharris@notrax.co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assoc@holtmcardle.com" TargetMode="External"/><Relationship Id="rId3" Type="http://schemas.openxmlformats.org/officeDocument/2006/relationships/hyperlink" Target="mailto:sales@wsarep.com" TargetMode="External"/><Relationship Id="rId7" Type="http://schemas.openxmlformats.org/officeDocument/2006/relationships/hyperlink" Target="mailto:info@marketforceinc.net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Tnasoni@bellandmccoy.com" TargetMode="External"/><Relationship Id="rId11" Type="http://schemas.openxmlformats.org/officeDocument/2006/relationships/hyperlink" Target="mailto:kslivka@justrite.com" TargetMode="External"/><Relationship Id="rId5" Type="http://schemas.openxmlformats.org/officeDocument/2006/relationships/hyperlink" Target="mailto:info@bereps.com" TargetMode="External"/><Relationship Id="rId10" Type="http://schemas.openxmlformats.org/officeDocument/2006/relationships/hyperlink" Target="mailto:mcassiday@justrite.com" TargetMode="External"/><Relationship Id="rId4" Type="http://schemas.openxmlformats.org/officeDocument/2006/relationships/hyperlink" Target="mailto:sales@pmgmidwest.com" TargetMode="External"/><Relationship Id="rId9" Type="http://schemas.openxmlformats.org/officeDocument/2006/relationships/hyperlink" Target="mailto:mcassidy@justrite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6906711-0AFB-47DD-A4B6-4E94B38B8C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A91F649-894C-41F6-A21D-3D1AC558E9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2877832"/>
          </a:xfrm>
          <a:custGeom>
            <a:avLst/>
            <a:gdLst>
              <a:gd name="connsiteX0" fmla="*/ 6789701 w 12192000"/>
              <a:gd name="connsiteY0" fmla="*/ 2809623 h 2877832"/>
              <a:gd name="connsiteX1" fmla="*/ 6788702 w 12192000"/>
              <a:gd name="connsiteY1" fmla="*/ 2809701 h 2877832"/>
              <a:gd name="connsiteX2" fmla="*/ 6788476 w 12192000"/>
              <a:gd name="connsiteY2" fmla="*/ 2810235 h 2877832"/>
              <a:gd name="connsiteX3" fmla="*/ 0 w 12192000"/>
              <a:gd name="connsiteY3" fmla="*/ 0 h 2877832"/>
              <a:gd name="connsiteX4" fmla="*/ 12192000 w 12192000"/>
              <a:gd name="connsiteY4" fmla="*/ 0 h 2877832"/>
              <a:gd name="connsiteX5" fmla="*/ 12192000 w 12192000"/>
              <a:gd name="connsiteY5" fmla="*/ 1915388 h 2877832"/>
              <a:gd name="connsiteX6" fmla="*/ 12061096 w 12192000"/>
              <a:gd name="connsiteY6" fmla="*/ 1954428 h 2877832"/>
              <a:gd name="connsiteX7" fmla="*/ 11676800 w 12192000"/>
              <a:gd name="connsiteY7" fmla="*/ 2058003 h 2877832"/>
              <a:gd name="connsiteX8" fmla="*/ 10425355 w 12192000"/>
              <a:gd name="connsiteY8" fmla="*/ 2341542 h 2877832"/>
              <a:gd name="connsiteX9" fmla="*/ 9424022 w 12192000"/>
              <a:gd name="connsiteY9" fmla="*/ 2516704 h 2877832"/>
              <a:gd name="connsiteX10" fmla="*/ 8458419 w 12192000"/>
              <a:gd name="connsiteY10" fmla="*/ 2650405 h 2877832"/>
              <a:gd name="connsiteX11" fmla="*/ 7715970 w 12192000"/>
              <a:gd name="connsiteY11" fmla="*/ 2730352 h 2877832"/>
              <a:gd name="connsiteX12" fmla="*/ 6951716 w 12192000"/>
              <a:gd name="connsiteY12" fmla="*/ 2796132 h 2877832"/>
              <a:gd name="connsiteX13" fmla="*/ 6936303 w 12192000"/>
              <a:gd name="connsiteY13" fmla="*/ 2798203 h 2877832"/>
              <a:gd name="connsiteX14" fmla="*/ 6790448 w 12192000"/>
              <a:gd name="connsiteY14" fmla="*/ 2809564 h 2877832"/>
              <a:gd name="connsiteX15" fmla="*/ 6799941 w 12192000"/>
              <a:gd name="connsiteY15" fmla="*/ 2811384 h 2877832"/>
              <a:gd name="connsiteX16" fmla="*/ 6835432 w 12192000"/>
              <a:gd name="connsiteY16" fmla="*/ 2809677 h 2877832"/>
              <a:gd name="connsiteX17" fmla="*/ 6884003 w 12192000"/>
              <a:gd name="connsiteY17" fmla="*/ 2806699 h 2877832"/>
              <a:gd name="connsiteX18" fmla="*/ 7578771 w 12192000"/>
              <a:gd name="connsiteY18" fmla="*/ 2774172 h 2877832"/>
              <a:gd name="connsiteX19" fmla="*/ 8623845 w 12192000"/>
              <a:gd name="connsiteY19" fmla="*/ 2687275 h 2877832"/>
              <a:gd name="connsiteX20" fmla="*/ 9479970 w 12192000"/>
              <a:gd name="connsiteY20" fmla="*/ 2583369 h 2877832"/>
              <a:gd name="connsiteX21" fmla="*/ 10629308 w 12192000"/>
              <a:gd name="connsiteY21" fmla="*/ 2389212 h 2877832"/>
              <a:gd name="connsiteX22" fmla="*/ 11998498 w 12192000"/>
              <a:gd name="connsiteY22" fmla="*/ 2063218 h 2877832"/>
              <a:gd name="connsiteX23" fmla="*/ 12192000 w 12192000"/>
              <a:gd name="connsiteY23" fmla="*/ 2006219 h 2877832"/>
              <a:gd name="connsiteX24" fmla="*/ 12192000 w 12192000"/>
              <a:gd name="connsiteY24" fmla="*/ 2060956 h 2877832"/>
              <a:gd name="connsiteX25" fmla="*/ 11829257 w 12192000"/>
              <a:gd name="connsiteY25" fmla="*/ 2166255 h 2877832"/>
              <a:gd name="connsiteX26" fmla="*/ 10939183 w 12192000"/>
              <a:gd name="connsiteY26" fmla="*/ 2380770 h 2877832"/>
              <a:gd name="connsiteX27" fmla="*/ 9985530 w 12192000"/>
              <a:gd name="connsiteY27" fmla="*/ 2560775 h 2877832"/>
              <a:gd name="connsiteX28" fmla="*/ 9186882 w 12192000"/>
              <a:gd name="connsiteY28" fmla="*/ 2676722 h 2877832"/>
              <a:gd name="connsiteX29" fmla="*/ 8578198 w 12192000"/>
              <a:gd name="connsiteY29" fmla="*/ 2746241 h 2877832"/>
              <a:gd name="connsiteX30" fmla="*/ 7864358 w 12192000"/>
              <a:gd name="connsiteY30" fmla="*/ 2807692 h 2877832"/>
              <a:gd name="connsiteX31" fmla="*/ 6935502 w 12192000"/>
              <a:gd name="connsiteY31" fmla="*/ 2859086 h 2877832"/>
              <a:gd name="connsiteX32" fmla="*/ 6477750 w 12192000"/>
              <a:gd name="connsiteY32" fmla="*/ 2872989 h 2877832"/>
              <a:gd name="connsiteX33" fmla="*/ 6362294 w 12192000"/>
              <a:gd name="connsiteY33" fmla="*/ 2877832 h 2877832"/>
              <a:gd name="connsiteX34" fmla="*/ 6057129 w 12192000"/>
              <a:gd name="connsiteY34" fmla="*/ 2877832 h 2877832"/>
              <a:gd name="connsiteX35" fmla="*/ 5977784 w 12192000"/>
              <a:gd name="connsiteY35" fmla="*/ 2873238 h 2877832"/>
              <a:gd name="connsiteX36" fmla="*/ 5265087 w 12192000"/>
              <a:gd name="connsiteY36" fmla="*/ 2836989 h 2877832"/>
              <a:gd name="connsiteX37" fmla="*/ 4346277 w 12192000"/>
              <a:gd name="connsiteY37" fmla="*/ 2774919 h 2877832"/>
              <a:gd name="connsiteX38" fmla="*/ 3373045 w 12192000"/>
              <a:gd name="connsiteY38" fmla="*/ 2676350 h 2877832"/>
              <a:gd name="connsiteX39" fmla="*/ 2362173 w 12192000"/>
              <a:gd name="connsiteY39" fmla="*/ 2557423 h 2877832"/>
              <a:gd name="connsiteX40" fmla="*/ 1233178 w 12192000"/>
              <a:gd name="connsiteY40" fmla="*/ 2384247 h 2877832"/>
              <a:gd name="connsiteX41" fmla="*/ 68500 w 12192000"/>
              <a:gd name="connsiteY41" fmla="*/ 2144540 h 2877832"/>
              <a:gd name="connsiteX42" fmla="*/ 0 w 12192000"/>
              <a:gd name="connsiteY42" fmla="*/ 2127185 h 2877832"/>
              <a:gd name="connsiteX43" fmla="*/ 0 w 12192000"/>
              <a:gd name="connsiteY43" fmla="*/ 2070696 h 2877832"/>
              <a:gd name="connsiteX44" fmla="*/ 72441 w 12192000"/>
              <a:gd name="connsiteY44" fmla="*/ 2089473 h 2877832"/>
              <a:gd name="connsiteX45" fmla="*/ 600716 w 12192000"/>
              <a:gd name="connsiteY45" fmla="*/ 2207843 h 2877832"/>
              <a:gd name="connsiteX46" fmla="*/ 1769512 w 12192000"/>
              <a:gd name="connsiteY46" fmla="*/ 2418011 h 2877832"/>
              <a:gd name="connsiteX47" fmla="*/ 2613554 w 12192000"/>
              <a:gd name="connsiteY47" fmla="*/ 2534953 h 2877832"/>
              <a:gd name="connsiteX48" fmla="*/ 2581134 w 12192000"/>
              <a:gd name="connsiteY48" fmla="*/ 2525022 h 2877832"/>
              <a:gd name="connsiteX49" fmla="*/ 1112635 w 12192000"/>
              <a:gd name="connsiteY49" fmla="*/ 2192325 h 2877832"/>
              <a:gd name="connsiteX50" fmla="*/ 420412 w 12192000"/>
              <a:gd name="connsiteY50" fmla="*/ 1992892 h 2877832"/>
              <a:gd name="connsiteX51" fmla="*/ 0 w 12192000"/>
              <a:gd name="connsiteY51" fmla="*/ 1853975 h 287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000" h="2877832">
                <a:moveTo>
                  <a:pt x="6789701" y="2809623"/>
                </a:moveTo>
                <a:lnTo>
                  <a:pt x="6788702" y="2809701"/>
                </a:lnTo>
                <a:lnTo>
                  <a:pt x="6788476" y="2810235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1915388"/>
                </a:lnTo>
                <a:lnTo>
                  <a:pt x="12061096" y="1954428"/>
                </a:lnTo>
                <a:cubicBezTo>
                  <a:pt x="11933500" y="1990642"/>
                  <a:pt x="11805390" y="2025171"/>
                  <a:pt x="11676800" y="2058003"/>
                </a:cubicBezTo>
                <a:cubicBezTo>
                  <a:pt x="11262789" y="2165510"/>
                  <a:pt x="10845343" y="2259112"/>
                  <a:pt x="10425355" y="2341542"/>
                </a:cubicBezTo>
                <a:cubicBezTo>
                  <a:pt x="10092810" y="2406753"/>
                  <a:pt x="9759033" y="2465150"/>
                  <a:pt x="9424022" y="2516704"/>
                </a:cubicBezTo>
                <a:cubicBezTo>
                  <a:pt x="9102997" y="2566361"/>
                  <a:pt x="8781133" y="2610928"/>
                  <a:pt x="8458419" y="2650405"/>
                </a:cubicBezTo>
                <a:cubicBezTo>
                  <a:pt x="8211360" y="2680571"/>
                  <a:pt x="7963792" y="2706144"/>
                  <a:pt x="7715970" y="2730352"/>
                </a:cubicBezTo>
                <a:lnTo>
                  <a:pt x="6951716" y="2796132"/>
                </a:lnTo>
                <a:lnTo>
                  <a:pt x="6936303" y="2798203"/>
                </a:lnTo>
                <a:lnTo>
                  <a:pt x="6790448" y="2809564"/>
                </a:lnTo>
                <a:lnTo>
                  <a:pt x="6799941" y="2811384"/>
                </a:lnTo>
                <a:cubicBezTo>
                  <a:pt x="6811623" y="2811850"/>
                  <a:pt x="6823734" y="2809677"/>
                  <a:pt x="6835432" y="2809677"/>
                </a:cubicBezTo>
                <a:cubicBezTo>
                  <a:pt x="6851580" y="2809677"/>
                  <a:pt x="6867729" y="2807070"/>
                  <a:pt x="6884003" y="2806699"/>
                </a:cubicBezTo>
                <a:cubicBezTo>
                  <a:pt x="7115805" y="2801237"/>
                  <a:pt x="7347351" y="2789070"/>
                  <a:pt x="7578771" y="2774172"/>
                </a:cubicBezTo>
                <a:cubicBezTo>
                  <a:pt x="7927552" y="2751704"/>
                  <a:pt x="8276080" y="2723525"/>
                  <a:pt x="8623845" y="2687275"/>
                </a:cubicBezTo>
                <a:cubicBezTo>
                  <a:pt x="8909939" y="2657977"/>
                  <a:pt x="9195310" y="2623342"/>
                  <a:pt x="9479970" y="2583369"/>
                </a:cubicBezTo>
                <a:cubicBezTo>
                  <a:pt x="9864901" y="2528995"/>
                  <a:pt x="10248014" y="2464281"/>
                  <a:pt x="10629308" y="2389212"/>
                </a:cubicBezTo>
                <a:cubicBezTo>
                  <a:pt x="11090114" y="2298092"/>
                  <a:pt x="11546975" y="2190586"/>
                  <a:pt x="11998498" y="2063218"/>
                </a:cubicBezTo>
                <a:lnTo>
                  <a:pt x="12192000" y="2006219"/>
                </a:lnTo>
                <a:lnTo>
                  <a:pt x="12192000" y="2060956"/>
                </a:lnTo>
                <a:lnTo>
                  <a:pt x="11829257" y="2166255"/>
                </a:lnTo>
                <a:cubicBezTo>
                  <a:pt x="11534769" y="2245952"/>
                  <a:pt x="11238120" y="2316838"/>
                  <a:pt x="10939183" y="2380770"/>
                </a:cubicBezTo>
                <a:cubicBezTo>
                  <a:pt x="10622824" y="2448552"/>
                  <a:pt x="10304941" y="2508549"/>
                  <a:pt x="9985530" y="2560775"/>
                </a:cubicBezTo>
                <a:cubicBezTo>
                  <a:pt x="9720036" y="2604224"/>
                  <a:pt x="9453814" y="2642869"/>
                  <a:pt x="9186882" y="2676722"/>
                </a:cubicBezTo>
                <a:cubicBezTo>
                  <a:pt x="8984197" y="2702296"/>
                  <a:pt x="8781514" y="2726379"/>
                  <a:pt x="8578198" y="2746241"/>
                </a:cubicBezTo>
                <a:cubicBezTo>
                  <a:pt x="8340547" y="2768961"/>
                  <a:pt x="8102644" y="2790436"/>
                  <a:pt x="7864358" y="2807692"/>
                </a:cubicBezTo>
                <a:cubicBezTo>
                  <a:pt x="7554994" y="2830036"/>
                  <a:pt x="7245502" y="2847914"/>
                  <a:pt x="6935502" y="2859086"/>
                </a:cubicBezTo>
                <a:cubicBezTo>
                  <a:pt x="6782917" y="2864549"/>
                  <a:pt x="6630334" y="2868397"/>
                  <a:pt x="6477750" y="2872989"/>
                </a:cubicBezTo>
                <a:cubicBezTo>
                  <a:pt x="6439195" y="2870905"/>
                  <a:pt x="6400529" y="2872530"/>
                  <a:pt x="6362294" y="2877832"/>
                </a:cubicBezTo>
                <a:lnTo>
                  <a:pt x="6057129" y="2877832"/>
                </a:lnTo>
                <a:lnTo>
                  <a:pt x="5977784" y="2873238"/>
                </a:lnTo>
                <a:cubicBezTo>
                  <a:pt x="5740261" y="2860825"/>
                  <a:pt x="5502739" y="2847046"/>
                  <a:pt x="5265087" y="2836989"/>
                </a:cubicBezTo>
                <a:cubicBezTo>
                  <a:pt x="4958267" y="2824573"/>
                  <a:pt x="4651826" y="2804093"/>
                  <a:pt x="4346277" y="2774919"/>
                </a:cubicBezTo>
                <a:cubicBezTo>
                  <a:pt x="4021654" y="2744007"/>
                  <a:pt x="3697795" y="2709372"/>
                  <a:pt x="3373045" y="2676350"/>
                </a:cubicBezTo>
                <a:cubicBezTo>
                  <a:pt x="3035412" y="2642088"/>
                  <a:pt x="2698456" y="2602449"/>
                  <a:pt x="2362173" y="2557423"/>
                </a:cubicBezTo>
                <a:cubicBezTo>
                  <a:pt x="1984692" y="2507270"/>
                  <a:pt x="1608364" y="2449544"/>
                  <a:pt x="1233178" y="2384247"/>
                </a:cubicBezTo>
                <a:cubicBezTo>
                  <a:pt x="842181" y="2315534"/>
                  <a:pt x="453758" y="2237046"/>
                  <a:pt x="68500" y="2144540"/>
                </a:cubicBezTo>
                <a:lnTo>
                  <a:pt x="0" y="2127185"/>
                </a:lnTo>
                <a:lnTo>
                  <a:pt x="0" y="2070696"/>
                </a:lnTo>
                <a:lnTo>
                  <a:pt x="72441" y="2089473"/>
                </a:lnTo>
                <a:cubicBezTo>
                  <a:pt x="247961" y="2131651"/>
                  <a:pt x="424164" y="2170911"/>
                  <a:pt x="600716" y="2207843"/>
                </a:cubicBezTo>
                <a:cubicBezTo>
                  <a:pt x="988279" y="2288657"/>
                  <a:pt x="1378133" y="2357555"/>
                  <a:pt x="1769512" y="2418011"/>
                </a:cubicBezTo>
                <a:cubicBezTo>
                  <a:pt x="2052426" y="2461587"/>
                  <a:pt x="2335725" y="2501684"/>
                  <a:pt x="2613554" y="2534953"/>
                </a:cubicBezTo>
                <a:cubicBezTo>
                  <a:pt x="2605544" y="2537560"/>
                  <a:pt x="2594611" y="2527504"/>
                  <a:pt x="2581134" y="2525022"/>
                </a:cubicBezTo>
                <a:cubicBezTo>
                  <a:pt x="2087178" y="2433070"/>
                  <a:pt x="1597684" y="2322177"/>
                  <a:pt x="1112635" y="2192325"/>
                </a:cubicBezTo>
                <a:cubicBezTo>
                  <a:pt x="880453" y="2130254"/>
                  <a:pt x="649713" y="2063776"/>
                  <a:pt x="420412" y="1992892"/>
                </a:cubicBezTo>
                <a:lnTo>
                  <a:pt x="0" y="1853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9DE9483-F126-C37B-6D2E-546A98BB6A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881" y="390525"/>
            <a:ext cx="10909640" cy="1510301"/>
          </a:xfrm>
        </p:spPr>
        <p:txBody>
          <a:bodyPr anchor="ctr">
            <a:normAutofit/>
          </a:bodyPr>
          <a:lstStyle/>
          <a:p>
            <a:r>
              <a:rPr lang="en-US" sz="6600">
                <a:solidFill>
                  <a:srgbClr val="FFFFFF"/>
                </a:solidFill>
              </a:rPr>
              <a:t>Resource Guide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488AAC-5129-AF0C-062A-DC887BC1E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1" y="1900826"/>
            <a:ext cx="6396204" cy="662542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  </a:t>
            </a:r>
          </a:p>
        </p:txBody>
      </p:sp>
      <p:sp>
        <p:nvSpPr>
          <p:cNvPr id="20" name="sketch line">
            <a:extLst>
              <a:ext uri="{FF2B5EF4-FFF2-40B4-BE49-F238E27FC236}">
                <a16:creationId xmlns:a16="http://schemas.microsoft.com/office/drawing/2014/main" id="{56037404-66BD-46B5-9323-1B5313196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4206" y="1753266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38100" cap="rnd">
            <a:solidFill>
              <a:srgbClr val="FFFFFF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JSG&amp;#95;Logo">
            <a:extLst>
              <a:ext uri="{FF2B5EF4-FFF2-40B4-BE49-F238E27FC236}">
                <a16:creationId xmlns:a16="http://schemas.microsoft.com/office/drawing/2014/main" id="{25F02054-79D5-8B4D-8988-0630F1F25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3886" y="3070552"/>
            <a:ext cx="9819629" cy="3019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EB4DA0-9F1F-BA83-A604-7EF39D96BFF1}"/>
              </a:ext>
            </a:extLst>
          </p:cNvPr>
          <p:cNvSpPr txBox="1"/>
          <p:nvPr/>
        </p:nvSpPr>
        <p:spPr>
          <a:xfrm>
            <a:off x="4998377" y="6282809"/>
            <a:ext cx="2368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January 2nd, 2026</a:t>
            </a:r>
          </a:p>
        </p:txBody>
      </p:sp>
    </p:spTree>
    <p:extLst>
      <p:ext uri="{BB962C8B-B14F-4D97-AF65-F5344CB8AC3E}">
        <p14:creationId xmlns:p14="http://schemas.microsoft.com/office/powerpoint/2010/main" val="746176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391F22A-AC6F-7488-D136-9D06EA16E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BAF95AB3-04CB-567F-DC76-5BE3A2874C56}"/>
              </a:ext>
            </a:extLst>
          </p:cNvPr>
          <p:cNvSpPr txBox="1"/>
          <p:nvPr/>
        </p:nvSpPr>
        <p:spPr>
          <a:xfrm>
            <a:off x="620171" y="1204090"/>
            <a:ext cx="2341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837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Resource List</a:t>
            </a:r>
          </a:p>
        </p:txBody>
      </p:sp>
      <p:pic>
        <p:nvPicPr>
          <p:cNvPr id="1028" name="Picture 4" descr="JSG&amp;#95;Logo">
            <a:extLst>
              <a:ext uri="{FF2B5EF4-FFF2-40B4-BE49-F238E27FC236}">
                <a16:creationId xmlns:a16="http://schemas.microsoft.com/office/drawing/2014/main" id="{985AFEE1-CA4C-B9A1-3D7B-AD17368D7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87" y="114724"/>
            <a:ext cx="3225959" cy="9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F37E5D0-9ADD-40EB-9A72-D0F5C29DFF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056556"/>
              </p:ext>
            </p:extLst>
          </p:nvPr>
        </p:nvGraphicFramePr>
        <p:xfrm>
          <a:off x="4475216" y="229246"/>
          <a:ext cx="5717167" cy="1144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0611">
                  <a:extLst>
                    <a:ext uri="{9D8B030D-6E8A-4147-A177-3AD203B41FA5}">
                      <a16:colId xmlns:a16="http://schemas.microsoft.com/office/drawing/2014/main" val="102425999"/>
                    </a:ext>
                  </a:extLst>
                </a:gridCol>
                <a:gridCol w="2956556">
                  <a:extLst>
                    <a:ext uri="{9D8B030D-6E8A-4147-A177-3AD203B41FA5}">
                      <a16:colId xmlns:a16="http://schemas.microsoft.com/office/drawing/2014/main" val="1607308423"/>
                    </a:ext>
                  </a:extLst>
                </a:gridCol>
              </a:tblGrid>
              <a:tr h="290585">
                <a:tc>
                  <a:txBody>
                    <a:bodyPr/>
                    <a:lstStyle/>
                    <a:p>
                      <a:r>
                        <a:rPr lang="en-US" sz="1400"/>
                        <a:t>Grainger Dedicated</a:t>
                      </a:r>
                    </a:p>
                  </a:txBody>
                  <a:tcPr marL="78377" marR="78377" marT="39189" marB="3918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/>
                    </a:p>
                  </a:txBody>
                  <a:tcPr marL="78377" marR="78377" marT="39189" marB="3918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7611347"/>
                  </a:ext>
                </a:extLst>
              </a:tr>
              <a:tr h="852383">
                <a:tc>
                  <a:txBody>
                    <a:bodyPr/>
                    <a:lstStyle/>
                    <a:p>
                      <a:r>
                        <a:rPr lang="en-US" sz="1100" b="1" dirty="0"/>
                        <a:t>Business Development Manager</a:t>
                      </a:r>
                    </a:p>
                    <a:p>
                      <a:r>
                        <a:rPr lang="en-US" sz="1100" b="1" dirty="0"/>
                        <a:t>Open</a:t>
                      </a:r>
                    </a:p>
                  </a:txBody>
                  <a:tcPr marL="78377" marR="78377" marT="39189" marB="391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/>
                        <a:t>Business Development Director</a:t>
                      </a:r>
                      <a:endParaRPr lang="en-US" sz="1100" dirty="0"/>
                    </a:p>
                    <a:p>
                      <a:pPr lvl="0">
                        <a:buNone/>
                      </a:pPr>
                      <a:r>
                        <a:rPr lang="en-US" sz="1100" b="1" dirty="0"/>
                        <a:t>Mary McGill</a:t>
                      </a:r>
                    </a:p>
                    <a:p>
                      <a:pPr lvl="0">
                        <a:buNone/>
                      </a:pPr>
                      <a:r>
                        <a:rPr lang="en-US" sz="1100" dirty="0">
                          <a:hlinkClick r:id="rId5"/>
                        </a:rPr>
                        <a:t>Mmcgill@justrite.com</a:t>
                      </a:r>
                      <a:endParaRPr lang="en-US" sz="1100" dirty="0"/>
                    </a:p>
                    <a:p>
                      <a:pPr lvl="0">
                        <a:buNone/>
                      </a:pPr>
                      <a:r>
                        <a:rPr lang="en-US" sz="1100" dirty="0"/>
                        <a:t>864-584-2853</a:t>
                      </a:r>
                    </a:p>
                  </a:txBody>
                  <a:tcPr marL="78377" marR="78377" marT="39189" marB="3918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1143094"/>
                  </a:ext>
                </a:extLst>
              </a:tr>
            </a:tbl>
          </a:graphicData>
        </a:graphic>
      </p:graphicFrame>
      <p:pic>
        <p:nvPicPr>
          <p:cNvPr id="5" name="Picture 4" descr="A blue and white text on a black background&#10;&#10;Description automatically generated">
            <a:extLst>
              <a:ext uri="{FF2B5EF4-FFF2-40B4-BE49-F238E27FC236}">
                <a16:creationId xmlns:a16="http://schemas.microsoft.com/office/drawing/2014/main" id="{AA579739-A91F-64DB-85C0-DB6DA5D9CB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5056" y="4747740"/>
            <a:ext cx="1800817" cy="33855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DDFDE6-0B51-E380-F52A-7121CFEA76A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6833" y="2541991"/>
            <a:ext cx="997265" cy="2842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D7BAD5-7590-EAB0-E969-A28E7B4BB97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6946" y="5285294"/>
            <a:ext cx="1329207" cy="5361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429AB5-2889-937A-A133-E601D398F9D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59464"/>
          <a:stretch/>
        </p:blipFill>
        <p:spPr>
          <a:xfrm>
            <a:off x="2745150" y="3547111"/>
            <a:ext cx="1379935" cy="234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C410C7-748F-A0AD-30D3-7488EC5236D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6759" y="3827938"/>
            <a:ext cx="464791" cy="1846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4F63F0-FA96-90B0-068A-944D546C357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4050" y="6147535"/>
            <a:ext cx="1320358" cy="338554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805C81EF-C858-66CD-FE4B-375C13A50FD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9499" y="3845059"/>
            <a:ext cx="350675" cy="1648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FD001E-E309-5FE9-F8C9-A362767AE494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7622" y="4076411"/>
            <a:ext cx="413215" cy="194051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66A1D15-707F-3191-8A85-BF306532F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146165"/>
              </p:ext>
            </p:extLst>
          </p:nvPr>
        </p:nvGraphicFramePr>
        <p:xfrm>
          <a:off x="1791085" y="1988690"/>
          <a:ext cx="9692121" cy="39024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30707">
                  <a:extLst>
                    <a:ext uri="{9D8B030D-6E8A-4147-A177-3AD203B41FA5}">
                      <a16:colId xmlns:a16="http://schemas.microsoft.com/office/drawing/2014/main" val="2188226130"/>
                    </a:ext>
                  </a:extLst>
                </a:gridCol>
                <a:gridCol w="3230707">
                  <a:extLst>
                    <a:ext uri="{9D8B030D-6E8A-4147-A177-3AD203B41FA5}">
                      <a16:colId xmlns:a16="http://schemas.microsoft.com/office/drawing/2014/main" val="143579073"/>
                    </a:ext>
                  </a:extLst>
                </a:gridCol>
                <a:gridCol w="3230707">
                  <a:extLst>
                    <a:ext uri="{9D8B030D-6E8A-4147-A177-3AD203B41FA5}">
                      <a16:colId xmlns:a16="http://schemas.microsoft.com/office/drawing/2014/main" val="2746583217"/>
                    </a:ext>
                  </a:extLst>
                </a:gridCol>
              </a:tblGrid>
              <a:tr h="64864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West Coast – Notrax / Sales Engineer</a:t>
                      </a:r>
                    </a:p>
                    <a:p>
                      <a:pPr marL="0" marR="508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Steve Harris</a:t>
                      </a:r>
                    </a:p>
                    <a:p>
                      <a:pPr marL="0" marR="508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latin typeface="+mn-lt"/>
                          <a:cs typeface="Arial"/>
                          <a:hlinkClick r:id="rId14"/>
                        </a:rPr>
                        <a:t>sharris@notrax.com</a:t>
                      </a:r>
                      <a:endParaRPr lang="en-US" sz="800" spc="0" dirty="0">
                        <a:latin typeface="+mn-lt"/>
                        <a:cs typeface="Arial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latin typeface="+mn-lt"/>
                          <a:cs typeface="Arial"/>
                        </a:rPr>
                        <a:t>503-880-4037</a:t>
                      </a: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East - Coast – Notrax / Sales Engineer </a:t>
                      </a:r>
                    </a:p>
                    <a:p>
                      <a:r>
                        <a:rPr lang="en-US" sz="800" b="1" dirty="0"/>
                        <a:t>Thomas Nguyen</a:t>
                      </a:r>
                    </a:p>
                    <a:p>
                      <a:r>
                        <a:rPr lang="en-US" sz="800" dirty="0"/>
                        <a:t>tnguyen@notrax.com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5364389"/>
                  </a:ext>
                </a:extLst>
              </a:tr>
              <a:tr h="64864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Notrax / Inside Sales Specialist</a:t>
                      </a:r>
                    </a:p>
                    <a:p>
                      <a:pPr marL="0" marR="508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Julie Nowakowski</a:t>
                      </a:r>
                    </a:p>
                    <a:p>
                      <a:pPr marL="0" marR="508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latin typeface="+mn-lt"/>
                          <a:cs typeface="Arial"/>
                          <a:hlinkClick r:id="rId15"/>
                        </a:rPr>
                        <a:t>jnowakowski@notrax.com</a:t>
                      </a:r>
                      <a:endParaRPr lang="en-US" sz="800" spc="0" dirty="0">
                        <a:latin typeface="+mn-lt"/>
                        <a:cs typeface="Arial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latin typeface="+mn-lt"/>
                          <a:cs typeface="Arial"/>
                        </a:rPr>
                        <a:t>815-354-9631</a:t>
                      </a: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226933"/>
                  </a:ext>
                </a:extLst>
              </a:tr>
              <a:tr h="88489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Justrite - Eagle /Sales Engineer 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spc="0">
                          <a:latin typeface="+mn-lt"/>
                          <a:cs typeface="Arial"/>
                        </a:rPr>
                        <a:t>open</a:t>
                      </a:r>
                      <a:endParaRPr lang="en-US" sz="800" spc="0" dirty="0">
                        <a:latin typeface="+mn-lt"/>
                        <a:cs typeface="Arial"/>
                      </a:endParaRP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/>
                        <a:t>Justrite – Eagle / Sales Engineer</a:t>
                      </a:r>
                    </a:p>
                    <a:p>
                      <a:r>
                        <a:rPr lang="en-US" sz="800" b="1" dirty="0"/>
                        <a:t>David Nazaire </a:t>
                      </a:r>
                      <a:r>
                        <a:rPr lang="en-US" sz="800" dirty="0">
                          <a:hlinkClick r:id="rId16"/>
                        </a:rPr>
                        <a:t>dnazaire@justrite.com</a:t>
                      </a:r>
                      <a:endParaRPr lang="en-US" sz="800" dirty="0"/>
                    </a:p>
                    <a:p>
                      <a:r>
                        <a:rPr lang="en-US" sz="800" dirty="0"/>
                        <a:t>847-347-1224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7880859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800" dirty="0"/>
                    </a:p>
                  </a:txBody>
                  <a:tcPr>
                    <a:lnR w="317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02003"/>
                  </a:ext>
                </a:extLst>
              </a:tr>
              <a:tr h="64864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Accuform / Natl Accounts Director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OPEN  </a:t>
                      </a: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Accuform / Natl Acct Specialist -East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Erin Kent</a:t>
                      </a: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spc="0" dirty="0">
                          <a:latin typeface="+mn-lt"/>
                          <a:cs typeface="Arial"/>
                          <a:hlinkClick r:id="rId17"/>
                        </a:rPr>
                        <a:t>ekent@accuformnmc.com</a:t>
                      </a:r>
                      <a:endParaRPr lang="en-US" sz="800" b="0" spc="0" dirty="0">
                        <a:latin typeface="+mn-lt"/>
                        <a:cs typeface="Arial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spc="0" dirty="0">
                          <a:latin typeface="+mn-lt"/>
                          <a:cs typeface="Arial"/>
                        </a:rPr>
                        <a:t>352-584-3595</a:t>
                      </a: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679200"/>
                  </a:ext>
                </a:extLst>
              </a:tr>
              <a:tr h="648647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East Coast Checkers / Sales Engineer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Brooke Smith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0" spc="0" dirty="0">
                          <a:latin typeface="+mn-lt"/>
                          <a:cs typeface="Arial"/>
                          <a:hlinkClick r:id="rId18"/>
                        </a:rPr>
                        <a:t>bsmith@justrite.com</a:t>
                      </a:r>
                      <a:r>
                        <a:rPr lang="en-US" sz="800" b="0" spc="0" dirty="0">
                          <a:latin typeface="+mn-lt"/>
                          <a:cs typeface="Arial"/>
                        </a:rPr>
                        <a:t> 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latin typeface="+mn-lt"/>
                          <a:cs typeface="Arial"/>
                        </a:rPr>
                        <a:t>814-758-7694</a:t>
                      </a: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latin typeface="+mn-lt"/>
                          <a:cs typeface="Arial"/>
                        </a:rPr>
                        <a:t>West Coast Checkers / Sales Engineer</a:t>
                      </a:r>
                    </a:p>
                    <a:p>
                      <a:r>
                        <a:rPr lang="en-US" sz="800" dirty="0"/>
                        <a:t>Heather Stone</a:t>
                      </a:r>
                    </a:p>
                    <a:p>
                      <a:r>
                        <a:rPr lang="en-US" sz="800" dirty="0"/>
                        <a:t>hstone@checkers-safety.com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172934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5870C40-D65D-711F-F687-F11C09E611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8784272"/>
              </p:ext>
            </p:extLst>
          </p:nvPr>
        </p:nvGraphicFramePr>
        <p:xfrm>
          <a:off x="1792749" y="1638674"/>
          <a:ext cx="969211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92118">
                  <a:extLst>
                    <a:ext uri="{9D8B030D-6E8A-4147-A177-3AD203B41FA5}">
                      <a16:colId xmlns:a16="http://schemas.microsoft.com/office/drawing/2014/main" val="306492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Brand Support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673430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F633860C-F973-D995-B0D9-1BED17A714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474430"/>
              </p:ext>
            </p:extLst>
          </p:nvPr>
        </p:nvGraphicFramePr>
        <p:xfrm>
          <a:off x="1791084" y="5896437"/>
          <a:ext cx="9692121" cy="76225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3230707">
                  <a:extLst>
                    <a:ext uri="{9D8B030D-6E8A-4147-A177-3AD203B41FA5}">
                      <a16:colId xmlns:a16="http://schemas.microsoft.com/office/drawing/2014/main" val="407030685"/>
                    </a:ext>
                  </a:extLst>
                </a:gridCol>
                <a:gridCol w="3230707">
                  <a:extLst>
                    <a:ext uri="{9D8B030D-6E8A-4147-A177-3AD203B41FA5}">
                      <a16:colId xmlns:a16="http://schemas.microsoft.com/office/drawing/2014/main" val="1731967792"/>
                    </a:ext>
                  </a:extLst>
                </a:gridCol>
                <a:gridCol w="3230707">
                  <a:extLst>
                    <a:ext uri="{9D8B030D-6E8A-4147-A177-3AD203B41FA5}">
                      <a16:colId xmlns:a16="http://schemas.microsoft.com/office/drawing/2014/main" val="2904149206"/>
                    </a:ext>
                  </a:extLst>
                </a:gridCol>
              </a:tblGrid>
              <a:tr h="76225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Sales Engineer – Standard Solutions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Jeff Morris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0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jmorris@uschemicalstorage.com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919-909-7929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Sales Engineer – Engineered Buildings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1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Jason </a:t>
                      </a:r>
                      <a:r>
                        <a:rPr lang="en-US" sz="800" b="1" spc="0" dirty="0" err="1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Faughtenberry</a:t>
                      </a:r>
                      <a:endParaRPr lang="en-US" sz="800" b="1" spc="0" dirty="0">
                        <a:solidFill>
                          <a:schemeClr val="tx1"/>
                        </a:solidFill>
                        <a:latin typeface="+mn-lt"/>
                        <a:cs typeface="Arial"/>
                      </a:endParaRP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b="0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jfaughtenberry@uschemicalstorage.com</a:t>
                      </a:r>
                    </a:p>
                    <a:p>
                      <a:pPr marL="0"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sz="800" spc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919-526-8313</a:t>
                      </a:r>
                    </a:p>
                    <a:p>
                      <a:endParaRPr lang="en-US" sz="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078807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295964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5B543-FB97-F448-AAE2-33277F97A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62B1-A519-4E16-2F11-56095325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Supporting Manufacture Rep Agencies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08042-48CC-FF54-07B6-BA80F17134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13970" marR="5715" lvl="0" indent="0" algn="l" defTabSz="783732" rtl="0" eaLnBrk="1" fontAlgn="auto" latinLnBrk="0" hangingPunct="1">
              <a:lnSpc>
                <a:spcPct val="100000"/>
              </a:lnSpc>
              <a:spcBef>
                <a:spcPts val="1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50" i="1" kern="0" dirty="0">
                <a:solidFill>
                  <a:sysClr val="windowText" lastClr="000000"/>
                </a:solidFill>
                <a:latin typeface="Trebuchet MS"/>
              </a:rPr>
              <a:t>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4A00DE-B9BE-1B40-805E-13BB4CAD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FEC63E-6F56-794D-8B6B-8C1A85D822D1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618CB9F-6DAB-2876-1727-4C37813EE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547" y="887664"/>
            <a:ext cx="8911788" cy="416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53DF281-A335-80A0-EEC0-F9406AC23B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153092"/>
              </p:ext>
            </p:extLst>
          </p:nvPr>
        </p:nvGraphicFramePr>
        <p:xfrm>
          <a:off x="1410429" y="5191370"/>
          <a:ext cx="9802656" cy="1607219"/>
        </p:xfrm>
        <a:graphic>
          <a:graphicData uri="http://schemas.openxmlformats.org/drawingml/2006/table">
            <a:tbl>
              <a:tblPr/>
              <a:tblGrid>
                <a:gridCol w="1633776">
                  <a:extLst>
                    <a:ext uri="{9D8B030D-6E8A-4147-A177-3AD203B41FA5}">
                      <a16:colId xmlns:a16="http://schemas.microsoft.com/office/drawing/2014/main" val="2304700075"/>
                    </a:ext>
                  </a:extLst>
                </a:gridCol>
                <a:gridCol w="1633776">
                  <a:extLst>
                    <a:ext uri="{9D8B030D-6E8A-4147-A177-3AD203B41FA5}">
                      <a16:colId xmlns:a16="http://schemas.microsoft.com/office/drawing/2014/main" val="3152673860"/>
                    </a:ext>
                  </a:extLst>
                </a:gridCol>
                <a:gridCol w="1633776">
                  <a:extLst>
                    <a:ext uri="{9D8B030D-6E8A-4147-A177-3AD203B41FA5}">
                      <a16:colId xmlns:a16="http://schemas.microsoft.com/office/drawing/2014/main" val="3970574397"/>
                    </a:ext>
                  </a:extLst>
                </a:gridCol>
                <a:gridCol w="1633776">
                  <a:extLst>
                    <a:ext uri="{9D8B030D-6E8A-4147-A177-3AD203B41FA5}">
                      <a16:colId xmlns:a16="http://schemas.microsoft.com/office/drawing/2014/main" val="3459845224"/>
                    </a:ext>
                  </a:extLst>
                </a:gridCol>
                <a:gridCol w="1633776">
                  <a:extLst>
                    <a:ext uri="{9D8B030D-6E8A-4147-A177-3AD203B41FA5}">
                      <a16:colId xmlns:a16="http://schemas.microsoft.com/office/drawing/2014/main" val="3657388448"/>
                    </a:ext>
                  </a:extLst>
                </a:gridCol>
                <a:gridCol w="1633776">
                  <a:extLst>
                    <a:ext uri="{9D8B030D-6E8A-4147-A177-3AD203B41FA5}">
                      <a16:colId xmlns:a16="http://schemas.microsoft.com/office/drawing/2014/main" val="2693914238"/>
                    </a:ext>
                  </a:extLst>
                </a:gridCol>
              </a:tblGrid>
              <a:tr h="258089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WSA​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97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PMG​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03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Belmont​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51B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Bell &amp; McCoy​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Market Force​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02B9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Holt &amp; McArdle​</a:t>
                      </a:r>
                      <a:endParaRPr lang="en-US" b="1" i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EA7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204447"/>
                  </a:ext>
                </a:extLst>
              </a:tr>
              <a:tr h="539648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Western Safety Associates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3"/>
                        </a:rPr>
                        <a:t>sales@wsarep.com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951-371-8685 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PMG Safety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4"/>
                        </a:rPr>
                        <a:t>sales@pmgmidwest.com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314-614-1419​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fr-FR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Belmont Entreprises </a:t>
                      </a:r>
                      <a:r>
                        <a:rPr lang="fr-FR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5"/>
                        </a:rPr>
                        <a:t>info@bereps.com</a:t>
                      </a:r>
                      <a:r>
                        <a:rPr lang="fr-FR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fr-FR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fr-FR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713-673-4000​</a:t>
                      </a:r>
                      <a:endParaRPr lang="fr-FR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Bell &amp; McCoy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u="sng" strike="noStrike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  <a:hlinkClick r:id="rId6"/>
                        </a:rPr>
                        <a:t>tnasoni@bellandmccoy.com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786-801-9958​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Market Force, Inc. </a:t>
                      </a: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7"/>
                        </a:rPr>
                        <a:t>info@marketforceinc.net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1-800-622-6808​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Holt &amp; McArdle Associates </a:t>
                      </a: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8"/>
                        </a:rPr>
                        <a:t>assoc@holtmcardle.com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610-497-1766​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577303"/>
                  </a:ext>
                </a:extLst>
              </a:tr>
              <a:tr h="809482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Aligned Customer Service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Megan Cassiday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9"/>
                        </a:rPr>
                        <a:t>mcassiday@justrite.com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217-238-5214​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Aligned Customer Service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Megan Cassiday </a:t>
                      </a: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10"/>
                        </a:rPr>
                        <a:t>mcassiday@justrite.com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217-238-5214​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Aligned Customer Service</a:t>
                      </a: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Megan Cassiday</a:t>
                      </a: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u="sng" strike="noStrike" dirty="0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9"/>
                        </a:rPr>
                        <a:t>mcassiday@justrite.com</a:t>
                      </a: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217-238-5214​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Aligned Customer Service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Kelly Slivka </a:t>
                      </a: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11"/>
                        </a:rPr>
                        <a:t>kslivka@justrite.com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217-238-5132​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Aligned Customer Service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Kelly Slivka </a:t>
                      </a:r>
                      <a:r>
                        <a:rPr lang="en-US" sz="800" b="0" i="0" u="sng" strike="noStrike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11"/>
                        </a:rPr>
                        <a:t>kslivka@justrite.com</a:t>
                      </a: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217-238-5132​</a:t>
                      </a:r>
                      <a:endParaRPr lang="en-US" b="0" i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Aligned Customer Service</a:t>
                      </a: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1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Kelly Slivka </a:t>
                      </a:r>
                      <a:r>
                        <a:rPr lang="en-US" sz="800" b="0" i="0" u="sng" strike="noStrike" dirty="0">
                          <a:solidFill>
                            <a:srgbClr val="535353"/>
                          </a:solidFill>
                          <a:effectLst/>
                          <a:latin typeface="Arial" panose="020B0604020202020204" pitchFamily="34" charset="0"/>
                          <a:hlinkClick r:id="rId11"/>
                        </a:rPr>
                        <a:t>kslivka@justrite.com</a:t>
                      </a: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  <a:p>
                      <a:pPr algn="l" rtl="0" fontAlgn="base">
                        <a:lnSpc>
                          <a:spcPts val="750"/>
                        </a:lnSpc>
                        <a:buNone/>
                      </a:pPr>
                      <a:r>
                        <a:rPr lang="en-US" sz="800" b="0" i="0" dirty="0">
                          <a:solidFill>
                            <a:srgbClr val="333F48"/>
                          </a:solidFill>
                          <a:effectLst/>
                          <a:latin typeface="Arial" panose="020B0604020202020204" pitchFamily="34" charset="0"/>
                        </a:rPr>
                        <a:t>217-238-5132</a:t>
                      </a:r>
                      <a:endParaRPr lang="en-US" b="0" i="0" dirty="0">
                        <a:solidFill>
                          <a:srgbClr val="333F48"/>
                        </a:solidFill>
                        <a:effectLst/>
                      </a:endParaRPr>
                    </a:p>
                  </a:txBody>
                  <a:tcPr anchor="ctr">
                    <a:lnL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06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931165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BB31E2F-CE13-4E26-55E1-24D0A243FE72}"/>
              </a:ext>
            </a:extLst>
          </p:cNvPr>
          <p:cNvSpPr txBox="1"/>
          <p:nvPr/>
        </p:nvSpPr>
        <p:spPr>
          <a:xfrm>
            <a:off x="2514531" y="4883593"/>
            <a:ext cx="85588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Safety, Industrial, and Construction Focused Independent Manufacturer Representative Agencies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592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DD9EF6-3F92-160E-D97E-63CD8804C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A12904-0FBC-65B8-790C-BB86115F8581}"/>
              </a:ext>
            </a:extLst>
          </p:cNvPr>
          <p:cNvSpPr txBox="1"/>
          <p:nvPr/>
        </p:nvSpPr>
        <p:spPr>
          <a:xfrm>
            <a:off x="377687" y="298174"/>
            <a:ext cx="59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Rep Agency Contacts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14DF7E-8A47-7C64-DD97-E99318A03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285" y="378056"/>
            <a:ext cx="1470071" cy="4140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95C03FD-FC7C-9C0B-A3C8-B1757D106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923925"/>
            <a:ext cx="9496425" cy="501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343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5FC77C-E673-5D97-B548-B1E9E41C096F}"/>
              </a:ext>
            </a:extLst>
          </p:cNvPr>
          <p:cNvSpPr txBox="1"/>
          <p:nvPr/>
        </p:nvSpPr>
        <p:spPr>
          <a:xfrm>
            <a:off x="377687" y="298174"/>
            <a:ext cx="59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Rep Agency Contacts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2C8378-2826-E210-5622-BB97B4B98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285" y="378056"/>
            <a:ext cx="1470071" cy="414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1FF588-6442-AA84-7C3C-F2FD99FE94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894735"/>
            <a:ext cx="9037961" cy="533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4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AA6C5-F1D5-DAC0-49B6-EED90D9BE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49273E7-0915-AE0F-53A7-2D8C49669432}"/>
              </a:ext>
            </a:extLst>
          </p:cNvPr>
          <p:cNvSpPr txBox="1"/>
          <p:nvPr/>
        </p:nvSpPr>
        <p:spPr>
          <a:xfrm>
            <a:off x="377687" y="298174"/>
            <a:ext cx="59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Rep Agency Contacts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BB703-DF86-D8F4-CDFC-DE30E0D725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285" y="378056"/>
            <a:ext cx="1470071" cy="4140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35732E-EF85-0693-6E10-654929BC2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787" y="1852612"/>
            <a:ext cx="94964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76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C4CC6-5080-4C31-00A0-93288528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57D92F-6383-1006-BED2-90ABD2531827}"/>
              </a:ext>
            </a:extLst>
          </p:cNvPr>
          <p:cNvSpPr txBox="1"/>
          <p:nvPr/>
        </p:nvSpPr>
        <p:spPr>
          <a:xfrm>
            <a:off x="377687" y="298174"/>
            <a:ext cx="59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Rep Agency Contacts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108BA6-85C8-E339-2FE8-FBEA7966B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285" y="378056"/>
            <a:ext cx="1470071" cy="414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53D0AB-756C-6A94-D4A8-ADF3DD589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8737" y="1762125"/>
            <a:ext cx="95345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92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1D3A5-26AF-7376-3599-24E6AF338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B86432-3F16-05CA-B2C1-347834F5059B}"/>
              </a:ext>
            </a:extLst>
          </p:cNvPr>
          <p:cNvSpPr txBox="1"/>
          <p:nvPr/>
        </p:nvSpPr>
        <p:spPr>
          <a:xfrm>
            <a:off x="377687" y="298174"/>
            <a:ext cx="5973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Rep Agency Contacts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3FC635-A0FB-72FE-A279-E2E8B884B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285" y="378056"/>
            <a:ext cx="1470071" cy="4140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2A62B6-3104-AA45-0FB3-0E515390DF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12" y="70338"/>
            <a:ext cx="12053044" cy="676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9925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Justrit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A6192E"/>
      </a:accent1>
      <a:accent2>
        <a:srgbClr val="333F48"/>
      </a:accent2>
      <a:accent3>
        <a:srgbClr val="FFC845"/>
      </a:accent3>
      <a:accent4>
        <a:srgbClr val="FCE300"/>
      </a:accent4>
      <a:accent5>
        <a:srgbClr val="3E87CB"/>
      </a:accent5>
      <a:accent6>
        <a:srgbClr val="CED9E5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strite_PPT_template_v1" id="{E243DC63-62BD-004A-B1B1-AF1640F82D09}" vid="{840DFBC3-C8BF-984F-A46F-4483853BDFF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2120</TotalTime>
  <Words>373</Words>
  <Application>Microsoft Office PowerPoint</Application>
  <PresentationFormat>Widescreen</PresentationFormat>
  <Paragraphs>100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Aptos Display</vt:lpstr>
      <vt:lpstr>Arial</vt:lpstr>
      <vt:lpstr>Calibri</vt:lpstr>
      <vt:lpstr>Trebuchet MS</vt:lpstr>
      <vt:lpstr>Office Theme</vt:lpstr>
      <vt:lpstr>1_Office Theme</vt:lpstr>
      <vt:lpstr>Resource Guide</vt:lpstr>
      <vt:lpstr>PowerPoint Presentation</vt:lpstr>
      <vt:lpstr>Supporting Manufacture Rep Agencies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Kurt Smole</dc:creator>
  <cp:lastModifiedBy>Ashley Gee-Redinger</cp:lastModifiedBy>
  <cp:revision>13</cp:revision>
  <dcterms:created xsi:type="dcterms:W3CDTF">2025-02-11T17:28:19Z</dcterms:created>
  <dcterms:modified xsi:type="dcterms:W3CDTF">2026-04-29T13:48:19Z</dcterms:modified>
</cp:coreProperties>
</file>