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147469845" r:id="rId4"/>
    <p:sldId id="2147469852" r:id="rId5"/>
    <p:sldId id="2147469847" r:id="rId6"/>
    <p:sldId id="257" r:id="rId7"/>
    <p:sldId id="2147469848" r:id="rId8"/>
    <p:sldId id="2147469849" r:id="rId9"/>
    <p:sldId id="214746985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7CB9B-6D19-4737-8681-0F91C111E43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8FA94-894E-446E-8BD7-23713F621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3668-4894-CD95-95AC-90E04999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D7844-92FB-EDBD-3ACD-91B49BDAC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98750" y="971550"/>
            <a:ext cx="4660900" cy="26225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145C3-EE47-FD6B-FC28-04BEFF417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9FCFF-C0CE-3803-B001-165005034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19139-3A03-43EF-9A91-9CC391F7E3A5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20E4-6491-4151-6565-788894BA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C0134-B626-A1FE-D928-73CC3922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518A8-A064-1C17-1534-00DECE6C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F0F77-909B-C54C-1725-210D383E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F34AD-FE04-FD3F-E960-12F546DB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989E-4357-9705-884B-A2FDFE58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7993A-B56B-EDB7-1194-6B6C41EB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50DC-C977-9A3B-744A-BA884139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344F-61E0-BC2B-8CA4-A3F71BF8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71EB-74D6-2D70-31D1-F34AD099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84B46-0CB1-9F56-C650-DA5989EB2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8BA7D-0BE0-0EE1-2E75-173A319D6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331C-FCB3-C902-DD1D-89F3E158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17A6-1F90-ADE4-8F17-77B98674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6391-F7FB-0FFE-1CE8-0941BC37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D001AA-3090-C545-88D0-29E16D60577F}"/>
              </a:ext>
            </a:extLst>
          </p:cNvPr>
          <p:cNvSpPr/>
          <p:nvPr userDrawn="1"/>
        </p:nvSpPr>
        <p:spPr>
          <a:xfrm>
            <a:off x="1500551" y="1805354"/>
            <a:ext cx="5334000" cy="3411415"/>
          </a:xfrm>
          <a:prstGeom prst="rect">
            <a:avLst/>
          </a:prstGeom>
          <a:solidFill>
            <a:srgbClr val="FC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48367-24E7-2A43-9F6C-24EFD86C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84321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75E87-C756-C549-BED8-97A08C785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4126" y="4192954"/>
            <a:ext cx="5653873" cy="106484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02E62E-B462-DF4F-81E6-842D0F83C3E6}"/>
              </a:ext>
            </a:extLst>
          </p:cNvPr>
          <p:cNvSpPr txBox="1">
            <a:spLocks/>
          </p:cNvSpPr>
          <p:nvPr userDrawn="1"/>
        </p:nvSpPr>
        <p:spPr>
          <a:xfrm>
            <a:off x="381000" y="6356350"/>
            <a:ext cx="508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EC63E-6F56-794D-8B6B-8C1A85D82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E2C12-0CE4-1724-DC4E-CDC26AEC8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4360" y="787286"/>
            <a:ext cx="2474016" cy="10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7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BA3AF8-76DD-F27A-7C46-B545C5123A64}"/>
              </a:ext>
            </a:extLst>
          </p:cNvPr>
          <p:cNvSpPr/>
          <p:nvPr userDrawn="1"/>
        </p:nvSpPr>
        <p:spPr>
          <a:xfrm>
            <a:off x="1" y="6492875"/>
            <a:ext cx="381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9F28A-075A-E547-94A4-D2C16A45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9406"/>
            <a:ext cx="9516626" cy="612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108B-16D2-BA4B-9033-02CCB5EB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11531252" cy="4351338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5E6B6-D9AB-B440-87A3-E631E141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76"/>
            <a:ext cx="381000" cy="36512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ADFEC63E-6F56-794D-8B6B-8C1A85D822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982C6-0051-F9E0-046D-2BA4DBF77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6924" y="378876"/>
            <a:ext cx="1395328" cy="4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2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BE2FB71-88F6-4240-AF19-2E18F954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9406"/>
            <a:ext cx="9456336" cy="612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86EB-0959-39EC-B9A1-CAAA3CDCD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6924" y="378876"/>
            <a:ext cx="1395328" cy="4274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8AB6DD-0FFC-198A-8F4B-4A6DDECD73A8}"/>
              </a:ext>
            </a:extLst>
          </p:cNvPr>
          <p:cNvSpPr/>
          <p:nvPr userDrawn="1"/>
        </p:nvSpPr>
        <p:spPr>
          <a:xfrm>
            <a:off x="1" y="6492875"/>
            <a:ext cx="381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8FC7E0-C543-7626-C9A3-819AC619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76"/>
            <a:ext cx="381000" cy="36512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ADFEC63E-6F56-794D-8B6B-8C1A85D82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33214E-6D76-D970-B064-C5312F612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6924" y="378876"/>
            <a:ext cx="1395328" cy="4274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052C7-F090-1212-24F5-FF2F0B235E35}"/>
              </a:ext>
            </a:extLst>
          </p:cNvPr>
          <p:cNvSpPr/>
          <p:nvPr userDrawn="1"/>
        </p:nvSpPr>
        <p:spPr>
          <a:xfrm>
            <a:off x="1" y="6492875"/>
            <a:ext cx="381000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88EA21B-FF89-C2B4-8A93-BA2A9B24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1676"/>
            <a:ext cx="381000" cy="36512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ADFEC63E-6F56-794D-8B6B-8C1A85D82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BFA6D7-1603-6A4A-9707-760EEF2A16CE}"/>
              </a:ext>
            </a:extLst>
          </p:cNvPr>
          <p:cNvSpPr/>
          <p:nvPr userDrawn="1"/>
        </p:nvSpPr>
        <p:spPr>
          <a:xfrm>
            <a:off x="1283194" y="1674816"/>
            <a:ext cx="4885258" cy="3124417"/>
          </a:xfrm>
          <a:prstGeom prst="rect">
            <a:avLst/>
          </a:prstGeom>
          <a:solidFill>
            <a:srgbClr val="FC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B6B15-2A6C-5A42-A6EB-40CDCA0DC9EF}"/>
              </a:ext>
            </a:extLst>
          </p:cNvPr>
          <p:cNvSpPr/>
          <p:nvPr userDrawn="1"/>
        </p:nvSpPr>
        <p:spPr>
          <a:xfrm>
            <a:off x="507843" y="1160138"/>
            <a:ext cx="1092573" cy="870039"/>
          </a:xfrm>
          <a:prstGeom prst="rect">
            <a:avLst/>
          </a:prstGeom>
          <a:solidFill>
            <a:srgbClr val="F0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20B02-D88C-AC4E-8527-F5B0CC412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416" y="2547337"/>
            <a:ext cx="3794090" cy="612139"/>
          </a:xfrm>
        </p:spPr>
        <p:txBody>
          <a:bodyPr>
            <a:noAutofit/>
          </a:bodyPr>
          <a:lstStyle>
            <a:lvl1pPr>
              <a:defRPr sz="5400" b="0" i="1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91E27B-047B-03F3-6FBE-9A57A553B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6924" y="378876"/>
            <a:ext cx="1395328" cy="4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AAD6-AC45-C156-B8A6-9B6CDD7B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F511-EEFC-4C87-B500-730B3E0C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ED7E-BE52-72D5-2055-BB2288D3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31522-D6FD-3B82-3B9A-F6B001A6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C9C0B-1CE0-407F-058D-B45E72E8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8CD1-7356-C127-9921-61A0262C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28EA-550C-6649-AC38-5A55ED3F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9AB0-DA24-D2BA-2C47-EFA89026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1262-DE24-877F-77AA-2856BA3B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F2FA-7638-6465-7C04-7644ECC7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2A94-C555-77A8-C9B1-1E6B755D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E95F4-3D9E-FE88-E970-02BF28E1D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F2D68-F3D0-52F9-948B-521159F6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19132-8A35-A449-B5EC-990ED1DE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72F4-1197-1850-44B6-B529EFC6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812C4-DF74-8113-8E57-F8F6490F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2CC2-60B6-E83F-E683-AF43AD7A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6ECB1-AE53-7B2B-BEE3-B2348FE34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958F5-8C06-7BF8-4705-9810CB8E4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6CDE3-0430-BD48-ABD6-B249D0A03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C7D9D-F3C4-F0B3-A594-6ADB257F0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0FA31-2D92-F634-7D51-D7B41BE8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402B5-D84C-5FA5-82B5-4B18B618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23144-0D99-5FA5-CBC9-DBC4BD96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9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CF48-D214-F36A-C2F4-7BA0E5E6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782E9-72CF-8E83-0D10-8198DF34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B4066-CAA5-06AE-DF49-2CA59747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E55E1-7C0A-D8DE-24F2-D7350B6B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09379-FCDB-F3EE-39FE-01A798FB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0DF01-FE4A-10B5-C168-63A1901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2B6DC-9D17-4DA6-0BCA-F1A838D5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E53E-A188-F5DB-ABAC-513300FC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5A7E-6E89-87A8-07BB-5471BA69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48EE3-7955-BA40-DBCA-E9C6A2865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0CEBE-A183-E1A4-2622-B9570FE4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AC8E-32B7-B2A4-C310-030C77FA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FBC4-A638-3205-6A48-20ED0943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2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4758-0A61-75E6-28B8-D829DED6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6A070-1D64-4739-6572-1D4F9F339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E5405-D23F-F2C2-D57D-DA3CF4B68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0F0D-2488-CDDE-4B55-26DED3F4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8B7C6-A987-BF8E-5681-D3F91C5C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E708D-1FF2-7783-5AD5-65116C7E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466BC-CB08-1CF9-91B8-3EBC9231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FB81-B0F1-DC20-3D39-6034508AE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4FF9-1ED3-FF0F-97AC-8CCDFA2A7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EC0626-34B4-4AEA-B6FB-A41DD57D057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944AF-5A28-4DDA-7781-7B7D90CDD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9E6A8-C271-85F3-10AC-1712FC12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BEA674-842D-4402-88B9-11833E3B9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580C0-A336-DF45-AFFF-1B1FB233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6"/>
            <a:ext cx="8602980" cy="612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CC98F-D9F9-9C42-887C-21989C088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BB99-FA33-9340-ABAC-13846FFB5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F003-B15B-0B4F-A00A-E507DB75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C63E-6F56-794D-8B6B-8C1A85D82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A619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hyperlink" Target="mailto:bsmith@justrite.com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hyperlink" Target="mailto:ekent@accuformnmc.com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mailto:dnazaire@justrite.com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hyperlink" Target="mailto:Mmcgill@justrite.com" TargetMode="External"/><Relationship Id="rId15" Type="http://schemas.openxmlformats.org/officeDocument/2006/relationships/hyperlink" Target="mailto:jnowakowski@notrax.com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emf"/><Relationship Id="rId14" Type="http://schemas.openxmlformats.org/officeDocument/2006/relationships/hyperlink" Target="mailto:sharris@notrax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ssoc@holtmcardle.com" TargetMode="External"/><Relationship Id="rId3" Type="http://schemas.openxmlformats.org/officeDocument/2006/relationships/hyperlink" Target="mailto:sales@wsarep.com" TargetMode="External"/><Relationship Id="rId7" Type="http://schemas.openxmlformats.org/officeDocument/2006/relationships/hyperlink" Target="mailto:info@marketforceinc.ne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Tnasoni@bellandmccoy.com" TargetMode="External"/><Relationship Id="rId11" Type="http://schemas.openxmlformats.org/officeDocument/2006/relationships/hyperlink" Target="mailto:kslivka@justrite.com" TargetMode="External"/><Relationship Id="rId5" Type="http://schemas.openxmlformats.org/officeDocument/2006/relationships/hyperlink" Target="mailto:info@bereps.com" TargetMode="External"/><Relationship Id="rId10" Type="http://schemas.openxmlformats.org/officeDocument/2006/relationships/hyperlink" Target="mailto:mcassiday@justrite.com" TargetMode="External"/><Relationship Id="rId4" Type="http://schemas.openxmlformats.org/officeDocument/2006/relationships/hyperlink" Target="mailto:sales@pmgmidwest.com" TargetMode="External"/><Relationship Id="rId9" Type="http://schemas.openxmlformats.org/officeDocument/2006/relationships/hyperlink" Target="mailto:mcassidy@justrit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E9483-F126-C37B-6D2E-546A98BB6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Resource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88AAC-5129-AF0C-062A-DC887BC1E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JSG&amp;#95;Logo">
            <a:extLst>
              <a:ext uri="{FF2B5EF4-FFF2-40B4-BE49-F238E27FC236}">
                <a16:creationId xmlns:a16="http://schemas.microsoft.com/office/drawing/2014/main" id="{25F02054-79D5-8B4D-8988-0630F1F2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886" y="3070552"/>
            <a:ext cx="9819629" cy="3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B4DA0-9F1F-BA83-A604-7EF39D96BFF1}"/>
              </a:ext>
            </a:extLst>
          </p:cNvPr>
          <p:cNvSpPr txBox="1"/>
          <p:nvPr/>
        </p:nvSpPr>
        <p:spPr>
          <a:xfrm>
            <a:off x="4998377" y="6282809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2nd, 2026</a:t>
            </a:r>
          </a:p>
        </p:txBody>
      </p:sp>
    </p:spTree>
    <p:extLst>
      <p:ext uri="{BB962C8B-B14F-4D97-AF65-F5344CB8AC3E}">
        <p14:creationId xmlns:p14="http://schemas.microsoft.com/office/powerpoint/2010/main" val="74617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91F22A-AC6F-7488-D136-9D06EA16E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BAF95AB3-04CB-567F-DC76-5BE3A2874C56}"/>
              </a:ext>
            </a:extLst>
          </p:cNvPr>
          <p:cNvSpPr txBox="1"/>
          <p:nvPr/>
        </p:nvSpPr>
        <p:spPr>
          <a:xfrm>
            <a:off x="620171" y="1204090"/>
            <a:ext cx="234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37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 List</a:t>
            </a:r>
          </a:p>
        </p:txBody>
      </p:sp>
      <p:pic>
        <p:nvPicPr>
          <p:cNvPr id="1028" name="Picture 4" descr="JSG&amp;#95;Logo">
            <a:extLst>
              <a:ext uri="{FF2B5EF4-FFF2-40B4-BE49-F238E27FC236}">
                <a16:creationId xmlns:a16="http://schemas.microsoft.com/office/drawing/2014/main" id="{985AFEE1-CA4C-B9A1-3D7B-AD17368D7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7" y="114724"/>
            <a:ext cx="3225959" cy="9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37E5D0-9ADD-40EB-9A72-D0F5C29DF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56556"/>
              </p:ext>
            </p:extLst>
          </p:nvPr>
        </p:nvGraphicFramePr>
        <p:xfrm>
          <a:off x="4475216" y="229246"/>
          <a:ext cx="5717167" cy="114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611">
                  <a:extLst>
                    <a:ext uri="{9D8B030D-6E8A-4147-A177-3AD203B41FA5}">
                      <a16:colId xmlns:a16="http://schemas.microsoft.com/office/drawing/2014/main" val="102425999"/>
                    </a:ext>
                  </a:extLst>
                </a:gridCol>
                <a:gridCol w="2956556">
                  <a:extLst>
                    <a:ext uri="{9D8B030D-6E8A-4147-A177-3AD203B41FA5}">
                      <a16:colId xmlns:a16="http://schemas.microsoft.com/office/drawing/2014/main" val="1607308423"/>
                    </a:ext>
                  </a:extLst>
                </a:gridCol>
              </a:tblGrid>
              <a:tr h="290585">
                <a:tc>
                  <a:txBody>
                    <a:bodyPr/>
                    <a:lstStyle/>
                    <a:p>
                      <a:r>
                        <a:rPr lang="en-US" sz="1400"/>
                        <a:t>Grainger Dedicated</a:t>
                      </a:r>
                    </a:p>
                  </a:txBody>
                  <a:tcPr marL="78377" marR="78377" marT="39189" marB="391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78377" marR="78377" marT="39189" marB="391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611347"/>
                  </a:ext>
                </a:extLst>
              </a:tr>
              <a:tr h="852383">
                <a:tc>
                  <a:txBody>
                    <a:bodyPr/>
                    <a:lstStyle/>
                    <a:p>
                      <a:r>
                        <a:rPr lang="en-US" sz="1100" b="1" dirty="0"/>
                        <a:t>Business Development Manager</a:t>
                      </a:r>
                    </a:p>
                    <a:p>
                      <a:r>
                        <a:rPr lang="en-US" sz="1100" b="1" dirty="0"/>
                        <a:t>Open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Business Development Director</a:t>
                      </a: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en-US" sz="1100" b="1" dirty="0"/>
                        <a:t>Mary McGill</a:t>
                      </a:r>
                    </a:p>
                    <a:p>
                      <a:pPr lvl="0">
                        <a:buNone/>
                      </a:pPr>
                      <a:r>
                        <a:rPr lang="en-US" sz="1100" dirty="0">
                          <a:hlinkClick r:id="rId5"/>
                        </a:rPr>
                        <a:t>Mmcgill@justrite.com</a:t>
                      </a:r>
                      <a:endParaRPr lang="en-US" sz="1100" dirty="0"/>
                    </a:p>
                    <a:p>
                      <a:pPr lvl="0">
                        <a:buNone/>
                      </a:pPr>
                      <a:r>
                        <a:rPr lang="en-US" sz="1100" dirty="0"/>
                        <a:t>864-584-2853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43094"/>
                  </a:ext>
                </a:extLst>
              </a:tr>
            </a:tbl>
          </a:graphicData>
        </a:graphic>
      </p:graphicFrame>
      <p:pic>
        <p:nvPicPr>
          <p:cNvPr id="5" name="Picture 4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AA579739-A91F-64DB-85C0-DB6DA5D9C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056" y="4747740"/>
            <a:ext cx="1800817" cy="338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DDFDE6-0B51-E380-F52A-7121CFEA76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833" y="2541991"/>
            <a:ext cx="997265" cy="284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7BAD5-7590-EAB0-E969-A28E7B4BB9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946" y="5285294"/>
            <a:ext cx="1329207" cy="536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29AB5-2889-937A-A133-E601D398F9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464"/>
          <a:stretch/>
        </p:blipFill>
        <p:spPr>
          <a:xfrm>
            <a:off x="2745150" y="3547111"/>
            <a:ext cx="1379935" cy="234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410C7-748F-A0AD-30D3-7488EC5236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6759" y="3827938"/>
            <a:ext cx="464791" cy="18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4F63F0-FA96-90B0-068A-944D546C35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050" y="6147535"/>
            <a:ext cx="1320358" cy="3385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05C81EF-C858-66CD-FE4B-375C13A50FD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99" y="3845059"/>
            <a:ext cx="350675" cy="164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FD001E-E309-5FE9-F8C9-A362767AE4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622" y="4076411"/>
            <a:ext cx="413215" cy="194051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6A1D15-707F-3191-8A85-BF306532F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6165"/>
              </p:ext>
            </p:extLst>
          </p:nvPr>
        </p:nvGraphicFramePr>
        <p:xfrm>
          <a:off x="1791085" y="1988690"/>
          <a:ext cx="9692121" cy="3902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707">
                  <a:extLst>
                    <a:ext uri="{9D8B030D-6E8A-4147-A177-3AD203B41FA5}">
                      <a16:colId xmlns:a16="http://schemas.microsoft.com/office/drawing/2014/main" val="2188226130"/>
                    </a:ext>
                  </a:extLst>
                </a:gridCol>
                <a:gridCol w="3230707">
                  <a:extLst>
                    <a:ext uri="{9D8B030D-6E8A-4147-A177-3AD203B41FA5}">
                      <a16:colId xmlns:a16="http://schemas.microsoft.com/office/drawing/2014/main" val="143579073"/>
                    </a:ext>
                  </a:extLst>
                </a:gridCol>
                <a:gridCol w="3230707">
                  <a:extLst>
                    <a:ext uri="{9D8B030D-6E8A-4147-A177-3AD203B41FA5}">
                      <a16:colId xmlns:a16="http://schemas.microsoft.com/office/drawing/2014/main" val="2746583217"/>
                    </a:ext>
                  </a:extLst>
                </a:gridCol>
              </a:tblGrid>
              <a:tr h="6486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West Coast – Notrax / Sales Engineer</a:t>
                      </a:r>
                    </a:p>
                    <a:p>
                      <a:pPr marL="0" marR="50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Steve Harris</a:t>
                      </a:r>
                    </a:p>
                    <a:p>
                      <a:pPr marL="0" marR="50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latin typeface="+mn-lt"/>
                          <a:cs typeface="Arial"/>
                          <a:hlinkClick r:id="rId14"/>
                        </a:rPr>
                        <a:t>sharris@notrax.com</a:t>
                      </a:r>
                      <a:endParaRPr lang="en-US" sz="800" spc="0" dirty="0">
                        <a:latin typeface="+mn-lt"/>
                        <a:cs typeface="Arial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latin typeface="+mn-lt"/>
                          <a:cs typeface="Arial"/>
                        </a:rPr>
                        <a:t>503-880-4037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East - Coast – Notrax / Sales Engineer </a:t>
                      </a:r>
                    </a:p>
                    <a:p>
                      <a:r>
                        <a:rPr lang="en-US" sz="800" b="1" dirty="0"/>
                        <a:t>Thomas Nguyen</a:t>
                      </a:r>
                    </a:p>
                    <a:p>
                      <a:r>
                        <a:rPr lang="en-US" sz="800" dirty="0"/>
                        <a:t>tnguyen@notrax.com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364389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Notrax / Inside Sales Specialist</a:t>
                      </a:r>
                    </a:p>
                    <a:p>
                      <a:pPr marL="0" marR="50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Julie Nowakowski</a:t>
                      </a:r>
                    </a:p>
                    <a:p>
                      <a:pPr marL="0" marR="508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latin typeface="+mn-lt"/>
                          <a:cs typeface="Arial"/>
                          <a:hlinkClick r:id="rId15"/>
                        </a:rPr>
                        <a:t>jnowakowski@notrax.com</a:t>
                      </a:r>
                      <a:endParaRPr lang="en-US" sz="800" spc="0" dirty="0">
                        <a:latin typeface="+mn-lt"/>
                        <a:cs typeface="Arial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latin typeface="+mn-lt"/>
                          <a:cs typeface="Arial"/>
                        </a:rPr>
                        <a:t>815-354-9631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226933"/>
                  </a:ext>
                </a:extLst>
              </a:tr>
              <a:tr h="88489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Justrite - Eagle /Sales Engineer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pc="0">
                          <a:latin typeface="+mn-lt"/>
                          <a:cs typeface="Arial"/>
                        </a:rPr>
                        <a:t>open</a:t>
                      </a:r>
                      <a:endParaRPr lang="en-US" sz="800" spc="0" dirty="0">
                        <a:latin typeface="+mn-lt"/>
                        <a:cs typeface="Arial"/>
                      </a:endParaRP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Justrite – Eagle / Sales Engineer</a:t>
                      </a:r>
                    </a:p>
                    <a:p>
                      <a:r>
                        <a:rPr lang="en-US" sz="800" b="1" dirty="0"/>
                        <a:t>David Nazaire </a:t>
                      </a:r>
                      <a:r>
                        <a:rPr lang="en-US" sz="800" dirty="0">
                          <a:hlinkClick r:id="rId16"/>
                        </a:rPr>
                        <a:t>dnazaire@justrite.com</a:t>
                      </a:r>
                      <a:endParaRPr lang="en-US" sz="800" dirty="0"/>
                    </a:p>
                    <a:p>
                      <a:r>
                        <a:rPr lang="en-US" sz="800" dirty="0"/>
                        <a:t>847-347-1224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88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02003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Accuform / Natl Accounts Director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OPEN  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Accuform / Natl Acct Specialist -East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Erin Kent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pc="0" dirty="0">
                          <a:latin typeface="+mn-lt"/>
                          <a:cs typeface="Arial"/>
                          <a:hlinkClick r:id="rId17"/>
                        </a:rPr>
                        <a:t>ekent@accuformnmc.com</a:t>
                      </a:r>
                      <a:endParaRPr lang="en-US" sz="800" b="0" spc="0" dirty="0">
                        <a:latin typeface="+mn-lt"/>
                        <a:cs typeface="Arial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spc="0" dirty="0">
                          <a:latin typeface="+mn-lt"/>
                          <a:cs typeface="Arial"/>
                        </a:rPr>
                        <a:t>352-584-3595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79200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East Coast Checkers / Sales Engineer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Brooke Smith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spc="0" dirty="0">
                          <a:latin typeface="+mn-lt"/>
                          <a:cs typeface="Arial"/>
                          <a:hlinkClick r:id="rId18"/>
                        </a:rPr>
                        <a:t>bsmith@justrite.com</a:t>
                      </a:r>
                      <a:r>
                        <a:rPr lang="en-US" sz="800" b="0" spc="0" dirty="0">
                          <a:latin typeface="+mn-lt"/>
                          <a:cs typeface="Arial"/>
                        </a:rPr>
                        <a:t>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latin typeface="+mn-lt"/>
                          <a:cs typeface="Arial"/>
                        </a:rPr>
                        <a:t>814-758-7694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latin typeface="+mn-lt"/>
                          <a:cs typeface="Arial"/>
                        </a:rPr>
                        <a:t>West Coast Checkers / Sales Engineer</a:t>
                      </a:r>
                    </a:p>
                    <a:p>
                      <a:r>
                        <a:rPr lang="en-US" sz="800" dirty="0"/>
                        <a:t>Heather Stone</a:t>
                      </a:r>
                    </a:p>
                    <a:p>
                      <a:r>
                        <a:rPr lang="en-US" sz="800" dirty="0"/>
                        <a:t>hstone@checkers-safety.com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2934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870C40-D65D-711F-F687-F11C09E6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84272"/>
              </p:ext>
            </p:extLst>
          </p:nvPr>
        </p:nvGraphicFramePr>
        <p:xfrm>
          <a:off x="1792749" y="1638674"/>
          <a:ext cx="96921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118">
                  <a:extLst>
                    <a:ext uri="{9D8B030D-6E8A-4147-A177-3AD203B41FA5}">
                      <a16:colId xmlns:a16="http://schemas.microsoft.com/office/drawing/2014/main" val="3064924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Brand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7343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633860C-F973-D995-B0D9-1BED17A71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74430"/>
              </p:ext>
            </p:extLst>
          </p:nvPr>
        </p:nvGraphicFramePr>
        <p:xfrm>
          <a:off x="1791084" y="5896437"/>
          <a:ext cx="9692121" cy="7622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30707">
                  <a:extLst>
                    <a:ext uri="{9D8B030D-6E8A-4147-A177-3AD203B41FA5}">
                      <a16:colId xmlns:a16="http://schemas.microsoft.com/office/drawing/2014/main" val="407030685"/>
                    </a:ext>
                  </a:extLst>
                </a:gridCol>
                <a:gridCol w="3230707">
                  <a:extLst>
                    <a:ext uri="{9D8B030D-6E8A-4147-A177-3AD203B41FA5}">
                      <a16:colId xmlns:a16="http://schemas.microsoft.com/office/drawing/2014/main" val="1731967792"/>
                    </a:ext>
                  </a:extLst>
                </a:gridCol>
                <a:gridCol w="3230707">
                  <a:extLst>
                    <a:ext uri="{9D8B030D-6E8A-4147-A177-3AD203B41FA5}">
                      <a16:colId xmlns:a16="http://schemas.microsoft.com/office/drawing/2014/main" val="2904149206"/>
                    </a:ext>
                  </a:extLst>
                </a:gridCol>
              </a:tblGrid>
              <a:tr h="762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Sales Engineer – Standard Solutions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Jeff Morris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jmorris@uschemicalstorage.com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919-909-7929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Sales Engineer – Engineered Buildings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Jason </a:t>
                      </a:r>
                      <a:r>
                        <a:rPr lang="en-US" sz="800" b="1" spc="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Faughtenberry</a:t>
                      </a:r>
                      <a:endParaRPr lang="en-US" sz="800" b="1" spc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0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jfaughtenberry@uschemicalstorage.com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spc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919-526-8313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788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596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B543-FB97-F448-AAE2-33277F97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62B1-A519-4E16-2F11-56095325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Supporting Manufacture Rep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8042-48CC-FF54-07B6-BA80F1713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3970" marR="5715" lvl="0" indent="0" algn="l" defTabSz="783732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i="1" kern="0" dirty="0">
                <a:solidFill>
                  <a:sysClr val="windowText" lastClr="000000"/>
                </a:solidFill>
                <a:latin typeface="Trebuchet MS"/>
              </a:rPr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00DE-B9BE-1B40-805E-13BB4CAD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EC63E-6F56-794D-8B6B-8C1A85D822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18CB9F-6DAB-2876-1727-4C37813E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47" y="887664"/>
            <a:ext cx="8911788" cy="41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DF281-A335-80A0-EEC0-F9406AC2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53092"/>
              </p:ext>
            </p:extLst>
          </p:nvPr>
        </p:nvGraphicFramePr>
        <p:xfrm>
          <a:off x="1410429" y="5191370"/>
          <a:ext cx="9802656" cy="1607219"/>
        </p:xfrm>
        <a:graphic>
          <a:graphicData uri="http://schemas.openxmlformats.org/drawingml/2006/table">
            <a:tbl>
              <a:tblPr/>
              <a:tblGrid>
                <a:gridCol w="1633776">
                  <a:extLst>
                    <a:ext uri="{9D8B030D-6E8A-4147-A177-3AD203B41FA5}">
                      <a16:colId xmlns:a16="http://schemas.microsoft.com/office/drawing/2014/main" val="2304700075"/>
                    </a:ext>
                  </a:extLst>
                </a:gridCol>
                <a:gridCol w="1633776">
                  <a:extLst>
                    <a:ext uri="{9D8B030D-6E8A-4147-A177-3AD203B41FA5}">
                      <a16:colId xmlns:a16="http://schemas.microsoft.com/office/drawing/2014/main" val="3152673860"/>
                    </a:ext>
                  </a:extLst>
                </a:gridCol>
                <a:gridCol w="1633776">
                  <a:extLst>
                    <a:ext uri="{9D8B030D-6E8A-4147-A177-3AD203B41FA5}">
                      <a16:colId xmlns:a16="http://schemas.microsoft.com/office/drawing/2014/main" val="3970574397"/>
                    </a:ext>
                  </a:extLst>
                </a:gridCol>
                <a:gridCol w="1633776">
                  <a:extLst>
                    <a:ext uri="{9D8B030D-6E8A-4147-A177-3AD203B41FA5}">
                      <a16:colId xmlns:a16="http://schemas.microsoft.com/office/drawing/2014/main" val="3459845224"/>
                    </a:ext>
                  </a:extLst>
                </a:gridCol>
                <a:gridCol w="1633776">
                  <a:extLst>
                    <a:ext uri="{9D8B030D-6E8A-4147-A177-3AD203B41FA5}">
                      <a16:colId xmlns:a16="http://schemas.microsoft.com/office/drawing/2014/main" val="3657388448"/>
                    </a:ext>
                  </a:extLst>
                </a:gridCol>
                <a:gridCol w="1633776">
                  <a:extLst>
                    <a:ext uri="{9D8B030D-6E8A-4147-A177-3AD203B41FA5}">
                      <a16:colId xmlns:a16="http://schemas.microsoft.com/office/drawing/2014/main" val="2693914238"/>
                    </a:ext>
                  </a:extLst>
                </a:gridCol>
              </a:tblGrid>
              <a:tr h="25808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WSA​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PMG​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03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Belmont​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51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Bell &amp; McCoy​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Market Force​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Holt &amp; McArdle​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04447"/>
                  </a:ext>
                </a:extLst>
              </a:tr>
              <a:tr h="53964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Western Safety Associates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sales@wsarep.com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951-371-8685 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PMG Safety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sales@pmgmidwest.com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314-614-1419​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fr-FR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Belmont Entreprises </a:t>
                      </a:r>
                      <a:r>
                        <a:rPr lang="fr-FR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info@bereps.com</a:t>
                      </a:r>
                      <a:r>
                        <a:rPr lang="fr-FR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FR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fr-FR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713-673-4000​</a:t>
                      </a:r>
                      <a:endParaRPr lang="fr-FR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Bell &amp; McCoy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u="sng" strike="noStrike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tnasoni@bellandmccoy.com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786-801-9958​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Market Force, Inc. </a:t>
                      </a: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info@marketforceinc.net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1-800-622-6808​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Holt &amp; McArdle Associates </a:t>
                      </a: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assoc@holtmcardle.com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610-497-1766​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77303"/>
                  </a:ext>
                </a:extLst>
              </a:tr>
              <a:tr h="80948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Megan Cassiday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mcassiday@justrite.com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217-238-5214​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Megan Cassiday </a:t>
                      </a: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mcassiday@justrite.com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217-238-5214​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Megan Cassiday</a:t>
                      </a: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u="sng" strike="noStrike" dirty="0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mcassiday@justrite.com</a:t>
                      </a: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217-238-5214​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Kelly Slivka </a:t>
                      </a: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kslivka@justrite.com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217-238-5132​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Kelly Slivka </a:t>
                      </a:r>
                      <a:r>
                        <a:rPr lang="en-US" sz="800" b="0" i="0" u="sng" strike="noStrike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kslivka@justrite.com</a:t>
                      </a: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217-238-5132​</a:t>
                      </a:r>
                      <a:endParaRPr lang="en-US" b="0" i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Aligned Customer Service</a:t>
                      </a: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1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Kelly Slivka </a:t>
                      </a:r>
                      <a:r>
                        <a:rPr lang="en-US" sz="800" b="0" i="0" u="sng" strike="noStrike" dirty="0">
                          <a:solidFill>
                            <a:srgbClr val="535353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kslivka@justrite.com</a:t>
                      </a: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  <a:p>
                      <a:pPr algn="l" rtl="0" fontAlgn="base">
                        <a:lnSpc>
                          <a:spcPts val="750"/>
                        </a:lnSpc>
                        <a:buNone/>
                      </a:pPr>
                      <a:r>
                        <a:rPr lang="en-US" sz="800" b="0" i="0" dirty="0">
                          <a:solidFill>
                            <a:srgbClr val="333F48"/>
                          </a:solidFill>
                          <a:effectLst/>
                          <a:latin typeface="Arial" panose="020B0604020202020204" pitchFamily="34" charset="0"/>
                        </a:rPr>
                        <a:t>217-238-5132</a:t>
                      </a:r>
                      <a:endParaRPr lang="en-US" b="0" i="0" dirty="0">
                        <a:solidFill>
                          <a:srgbClr val="333F48"/>
                        </a:solidFill>
                        <a:effectLst/>
                      </a:endParaRPr>
                    </a:p>
                  </a:txBody>
                  <a:tcPr anchor="ctr">
                    <a:lnL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06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311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BB31E2F-CE13-4E26-55E1-24D0A243FE72}"/>
              </a:ext>
            </a:extLst>
          </p:cNvPr>
          <p:cNvSpPr txBox="1"/>
          <p:nvPr/>
        </p:nvSpPr>
        <p:spPr>
          <a:xfrm>
            <a:off x="2514531" y="4883593"/>
            <a:ext cx="855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Safety, Industrial, and Construction Focused Independent Manufacturer Representative Agencies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D9EF6-3F92-160E-D97E-63CD8804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12904-0FBC-65B8-790C-BB86115F8581}"/>
              </a:ext>
            </a:extLst>
          </p:cNvPr>
          <p:cNvSpPr txBox="1"/>
          <p:nvPr/>
        </p:nvSpPr>
        <p:spPr>
          <a:xfrm>
            <a:off x="377687" y="298174"/>
            <a:ext cx="59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 Agency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4DF7E-8A47-7C64-DD97-E99318A0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85" y="378056"/>
            <a:ext cx="1470071" cy="414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C03FD-FC7C-9C0B-A3C8-B1757D106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923925"/>
            <a:ext cx="94964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5FC77C-E673-5D97-B548-B1E9E41C096F}"/>
              </a:ext>
            </a:extLst>
          </p:cNvPr>
          <p:cNvSpPr txBox="1"/>
          <p:nvPr/>
        </p:nvSpPr>
        <p:spPr>
          <a:xfrm>
            <a:off x="377687" y="298174"/>
            <a:ext cx="59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 Agency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C8378-2826-E210-5622-BB97B4B9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85" y="378056"/>
            <a:ext cx="1470071" cy="41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1FF588-6442-AA84-7C3C-F2FD99FE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894735"/>
            <a:ext cx="9037961" cy="53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A6C5-F1D5-DAC0-49B6-EED90D9B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273E7-0915-AE0F-53A7-2D8C49669432}"/>
              </a:ext>
            </a:extLst>
          </p:cNvPr>
          <p:cNvSpPr txBox="1"/>
          <p:nvPr/>
        </p:nvSpPr>
        <p:spPr>
          <a:xfrm>
            <a:off x="377687" y="298174"/>
            <a:ext cx="59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 Agency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BB703-DF86-D8F4-CDFC-DE30E0D7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85" y="378056"/>
            <a:ext cx="1470071" cy="41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5732E-EF85-0693-6E10-654929BC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852612"/>
            <a:ext cx="9496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4CC6-5080-4C31-00A0-93288528C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7D92F-6383-1006-BED2-90ABD2531827}"/>
              </a:ext>
            </a:extLst>
          </p:cNvPr>
          <p:cNvSpPr txBox="1"/>
          <p:nvPr/>
        </p:nvSpPr>
        <p:spPr>
          <a:xfrm>
            <a:off x="377687" y="298174"/>
            <a:ext cx="59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 Agency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08BA6-85C8-E339-2FE8-FBEA796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85" y="378056"/>
            <a:ext cx="1470071" cy="41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3D0AB-756C-6A94-D4A8-ADF3DD58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1762125"/>
            <a:ext cx="9534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D3A5-26AF-7376-3599-24E6AF33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86432-3F16-05CA-B2C1-347834F5059B}"/>
              </a:ext>
            </a:extLst>
          </p:cNvPr>
          <p:cNvSpPr txBox="1"/>
          <p:nvPr/>
        </p:nvSpPr>
        <p:spPr>
          <a:xfrm>
            <a:off x="377687" y="298174"/>
            <a:ext cx="59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 Agency Contacts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FC635-A0FB-72FE-A279-E2E8B884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85" y="378056"/>
            <a:ext cx="1470071" cy="41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2A62B6-3104-AA45-0FB3-0E515390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70338"/>
            <a:ext cx="12053044" cy="676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2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Justri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6192E"/>
      </a:accent1>
      <a:accent2>
        <a:srgbClr val="333F48"/>
      </a:accent2>
      <a:accent3>
        <a:srgbClr val="FFC845"/>
      </a:accent3>
      <a:accent4>
        <a:srgbClr val="FCE300"/>
      </a:accent4>
      <a:accent5>
        <a:srgbClr val="3E87CB"/>
      </a:accent5>
      <a:accent6>
        <a:srgbClr val="CED9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strite_PPT_template_v1" id="{E243DC63-62BD-004A-B1B1-AF1640F82D09}" vid="{840DFBC3-C8BF-984F-A46F-4483853BDF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373</Words>
  <Application>Microsoft Office PowerPoint</Application>
  <PresentationFormat>Widescreen</PresentationFormat>
  <Paragraphs>100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Trebuchet MS</vt:lpstr>
      <vt:lpstr>Office Theme</vt:lpstr>
      <vt:lpstr>1_Office Theme</vt:lpstr>
      <vt:lpstr>Resource Guide</vt:lpstr>
      <vt:lpstr>PowerPoint Presentation</vt:lpstr>
      <vt:lpstr>Supporting Manufacture Rep Agencies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Kurt Smole</dc:creator>
  <cp:lastModifiedBy>Ashley Gee-Redinger</cp:lastModifiedBy>
  <cp:revision>13</cp:revision>
  <dcterms:created xsi:type="dcterms:W3CDTF">2025-02-11T17:28:19Z</dcterms:created>
  <dcterms:modified xsi:type="dcterms:W3CDTF">2026-04-29T13:48:19Z</dcterms:modified>
</cp:coreProperties>
</file>